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05" r:id="rId2"/>
    <p:sldId id="506" r:id="rId3"/>
    <p:sldId id="496" r:id="rId4"/>
    <p:sldId id="509" r:id="rId5"/>
    <p:sldId id="501" r:id="rId6"/>
    <p:sldId id="510" r:id="rId7"/>
    <p:sldId id="523" r:id="rId8"/>
    <p:sldId id="520" r:id="rId9"/>
    <p:sldId id="516" r:id="rId10"/>
    <p:sldId id="525" r:id="rId11"/>
    <p:sldId id="519" r:id="rId12"/>
    <p:sldId id="517" r:id="rId13"/>
    <p:sldId id="524" r:id="rId14"/>
    <p:sldId id="521" r:id="rId15"/>
    <p:sldId id="50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11"/>
  </p:normalViewPr>
  <p:slideViewPr>
    <p:cSldViewPr>
      <p:cViewPr varScale="1">
        <p:scale>
          <a:sx n="157" d="100"/>
          <a:sy n="157" d="100"/>
        </p:scale>
        <p:origin x="17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91E5-1B9F-4055-8B10-C253A48E7512}" type="datetimeFigureOut">
              <a:rPr lang="en-GB" smtClean="0"/>
              <a:pPr/>
              <a:t>12/04/2022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D750-30EB-47B3-A9C9-8DF6B0B830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63" y="2888394"/>
            <a:ext cx="8348662" cy="1076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3" y="4079792"/>
            <a:ext cx="8348662" cy="127883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5835650"/>
            <a:ext cx="1052512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906C6-826C-448F-9FC7-EA0F897ADCF5}" type="datetime1">
              <a:rPr lang="en-GB" smtClean="0"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375" y="5835650"/>
            <a:ext cx="6380163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7375" y="5835650"/>
            <a:ext cx="539750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E127CE-5CC6-4D9F-86D3-CA81381E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7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569F67-129F-4A53-80AC-D3925ED94710}" type="datetime1">
              <a:rPr lang="en-GB" smtClean="0"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A51B6-83B9-4DB3-AD19-BF098BF5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811338"/>
            <a:ext cx="4097337" cy="4314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11338"/>
            <a:ext cx="4098925" cy="4314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4D92D-1E9E-44AF-90D8-89F57B4DA1F0}" type="datetime1">
              <a:rPr lang="en-GB" smtClean="0"/>
              <a:t>12/04/2022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F82BD-E73B-41F3-BA4E-52966480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803445-A2D2-4B61-99EB-CB5A16E1275D}" type="datetime1">
              <a:rPr lang="en-GB" smtClean="0"/>
              <a:t>12/04/2022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B5640-C9AF-4A78-948C-E68F2FCA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3C245-35B0-4CE8-857E-71F76B6A2D97}" type="datetime1">
              <a:rPr lang="en-GB" smtClean="0"/>
              <a:t>12/04/2022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F1249-6E08-4C28-899D-6EDDB59B3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austa_kiito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8463" y="3430170"/>
            <a:ext cx="8348662" cy="102638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6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nauha4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98463" y="631825"/>
            <a:ext cx="83486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8463" y="1819275"/>
            <a:ext cx="83486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463" y="6291263"/>
            <a:ext cx="1052512" cy="3603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CDB30BB-AFEF-4907-8F66-A86B2A92AD53}" type="datetime1">
              <a:rPr lang="en-GB" smtClean="0"/>
              <a:t>12/04/2022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375" y="6291263"/>
            <a:ext cx="6380163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375" y="6291263"/>
            <a:ext cx="539750" cy="3603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E506AD2-6235-4655-8AFA-9CC291536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6" descr="logo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863" y="274638"/>
            <a:ext cx="6429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98463" y="2887663"/>
            <a:ext cx="8348662" cy="1076325"/>
          </a:xfrm>
        </p:spPr>
        <p:txBody>
          <a:bodyPr/>
          <a:lstStyle/>
          <a:p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sz="2800" b="1" dirty="0"/>
              <a:t>Quality assurance strategies, tools and recommendations for the implementation of international cooperation projects </a:t>
            </a:r>
            <a:endParaRPr lang="en-US" sz="28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98463" y="4079875"/>
            <a:ext cx="8348662" cy="1279525"/>
          </a:xfrm>
        </p:spPr>
        <p:txBody>
          <a:bodyPr/>
          <a:lstStyle/>
          <a:p>
            <a:pPr eaLnBrk="1" hangingPunct="1"/>
            <a:r>
              <a:rPr lang="en-US" dirty="0"/>
              <a:t>Paula Ranne, Deputy Director</a:t>
            </a:r>
          </a:p>
          <a:p>
            <a:r>
              <a:rPr lang="en-US" dirty="0"/>
              <a:t>European Association for the Quality Assurance of Higher Education (ENQA)</a:t>
            </a:r>
          </a:p>
          <a:p>
            <a:r>
              <a:rPr lang="en-US" dirty="0"/>
              <a:t>Erasmus+ Capacity Building in Higher Education </a:t>
            </a:r>
            <a:r>
              <a:rPr lang="en-US" dirty="0" err="1"/>
              <a:t>Grantholders</a:t>
            </a:r>
            <a:r>
              <a:rPr lang="en-US" dirty="0"/>
              <a:t>’ Meeting</a:t>
            </a:r>
          </a:p>
          <a:p>
            <a:r>
              <a:rPr lang="en-US"/>
              <a:t>29 January 2019 </a:t>
            </a:r>
            <a:endParaRPr lang="en-US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FFE6DA-ADF5-4BB0-8CDB-DE183EA3197B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5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WORKPLAN AND BUDGET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Be the quality ambassador. 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Know your </a:t>
            </a:r>
            <a:r>
              <a:rPr lang="en-GB" altLang="en-US" sz="2600" dirty="0" err="1">
                <a:solidFill>
                  <a:prstClr val="black"/>
                </a:solidFill>
                <a:latin typeface="Calibri"/>
              </a:rPr>
              <a:t>workplan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 and budget by heart.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At the same time: Learn to adjust and to delegate.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Ask early.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Be serious about your reporting duties. 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Remind your colleagues about the aims of the work.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Be strategic about deadlines.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 </a:t>
            </a: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7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COMMUNICATION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Even if it is your priority, it is not everyone’s priority…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Communicate concisely, responsibly yet openly.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Get to know your colleagues.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Create an open space for questions and answers.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Be sensitive to context in everything that you do.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4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MOTIVATION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Do not underestimate the importance of social activities.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2600" dirty="0">
                <a:solidFill>
                  <a:prstClr val="black"/>
                </a:solidFill>
                <a:latin typeface="Calibri"/>
              </a:rPr>
              <a:t>If tensions build, be prepared to mediate.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2600" dirty="0">
                <a:solidFill>
                  <a:prstClr val="black"/>
                </a:solidFill>
                <a:latin typeface="Calibri"/>
              </a:rPr>
              <a:t>Forgive yourself for not being a superhuman.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2600" dirty="0">
                <a:solidFill>
                  <a:prstClr val="black"/>
                </a:solidFill>
                <a:latin typeface="Calibri"/>
              </a:rPr>
              <a:t>Be aware about the emotional burden.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2600" dirty="0">
                <a:solidFill>
                  <a:prstClr val="black"/>
                </a:solidFill>
                <a:latin typeface="Calibri"/>
              </a:rPr>
              <a:t>Be the enthusiast and enjoy what you are doing.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2600" dirty="0">
                <a:solidFill>
                  <a:prstClr val="black"/>
                </a:solidFill>
                <a:latin typeface="Calibri"/>
              </a:rPr>
              <a:t>Project coordination is an attitude.  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8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does not matter so much what we are doing - as long as we are creating dialogue and building bridges. 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719263"/>
            <a:ext cx="621721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5"/>
            <a:ext cx="3774810" cy="283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69F67-129F-4A53-80AC-D3925ED94710}" type="datetime1">
              <a:rPr lang="en-GB" smtClean="0"/>
              <a:t>12/04/2022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51B6-83B9-4DB3-AD19-BF098BF5FE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3687088"/>
            <a:ext cx="5532369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160778"/>
            <a:ext cx="3225064" cy="3438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81075"/>
            <a:ext cx="4694327" cy="254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44253"/>
            <a:ext cx="565148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2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398463" y="3430588"/>
            <a:ext cx="8348662" cy="1025525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297" y="3943350"/>
            <a:ext cx="1961206" cy="14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European Association for Quality Assurance in Higher Education (ENQA)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Umbrella NGO for European quality assurance agencies</a:t>
            </a:r>
          </a:p>
          <a:p>
            <a:r>
              <a:rPr lang="en-GB" sz="2400" dirty="0"/>
              <a:t>Network in 2000; association in 2004</a:t>
            </a:r>
          </a:p>
          <a:p>
            <a:r>
              <a:rPr lang="en-GB" sz="2400" dirty="0"/>
              <a:t>53 Members in 29 countries, 56 Affiliates in 31 countries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12/04/2022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478" y="3733800"/>
            <a:ext cx="4334632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European Association for Quality Assurance in Higher Education (ENQA)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Consultative member in the Bologna Follow-up Group since 2005</a:t>
            </a:r>
          </a:p>
          <a:p>
            <a:r>
              <a:rPr lang="en-US" sz="2400" dirty="0"/>
              <a:t>Co-operation within E4 (European University Association, European Students Union, </a:t>
            </a:r>
            <a:r>
              <a:rPr lang="en-GB" sz="2400" dirty="0"/>
              <a:t>European Association of Institutions in Higher Education</a:t>
            </a:r>
            <a:r>
              <a:rPr lang="en-US" sz="2400" dirty="0"/>
              <a:t>)</a:t>
            </a:r>
          </a:p>
          <a:p>
            <a:r>
              <a:rPr lang="en-US" sz="2400" dirty="0"/>
              <a:t>Founding member of the European Quality Assurance Register (EQAR)</a:t>
            </a:r>
            <a:endParaRPr lang="en-GB" sz="2400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12/04/2022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9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Standards and Guidelines for Quality Assurance in the EHEA (ESG)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endParaRPr lang="en-US" sz="2200" dirty="0"/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US" sz="2200" dirty="0"/>
          </a:p>
          <a:p>
            <a:pPr marL="457200" lvl="1" indent="0">
              <a:spcBef>
                <a:spcPct val="0"/>
              </a:spcBef>
              <a:buClrTx/>
              <a:buNone/>
              <a:defRPr/>
            </a:pPr>
            <a:endParaRPr lang="en-US" sz="2400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457200" lvl="1" indent="0">
              <a:spcBef>
                <a:spcPct val="0"/>
              </a:spcBef>
              <a:buClrTx/>
              <a:buNone/>
              <a:defRPr/>
            </a:pPr>
            <a:endParaRPr lang="en-US" sz="2400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457200" lvl="1" indent="0">
              <a:spcBef>
                <a:spcPct val="0"/>
              </a:spcBef>
              <a:buClrTx/>
              <a:buNone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4032" y="1811338"/>
            <a:ext cx="5391836" cy="4314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 1. INTERNAL QUALITY ASSURANCE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 2. EXTERNAL QUALITY ASSURANCE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 3. QUALITY ASSURANCE AGENCIES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222DC-B9B8-4AEF-86A0-9A29A38B1A9B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12/04/2022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34" y="2128413"/>
            <a:ext cx="1896075" cy="2720200"/>
          </a:xfrm>
          <a:prstGeom prst="rect">
            <a:avLst/>
          </a:prstGeom>
          <a:effectLst>
            <a:outerShdw blurRad="457200" dist="50800" dir="5400000" algn="ctr" rotWithShape="0">
              <a:srgbClr val="000000">
                <a:alpha val="8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66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Principles</a:t>
            </a:r>
            <a:r>
              <a:rPr lang="fr-BE" altLang="en-US" dirty="0"/>
              <a:t> for </a:t>
            </a:r>
            <a:r>
              <a:rPr lang="fr-BE" altLang="en-US" dirty="0" err="1"/>
              <a:t>quality</a:t>
            </a:r>
            <a:r>
              <a:rPr lang="fr-BE" altLang="en-US" dirty="0"/>
              <a:t> assurance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2600" dirty="0"/>
              <a:t>Higher education institutions have</a:t>
            </a:r>
            <a:r>
              <a:rPr lang="en-GB" altLang="en-US" sz="2600" b="1" dirty="0"/>
              <a:t> the primary responsibility</a:t>
            </a:r>
          </a:p>
          <a:p>
            <a:pPr>
              <a:defRPr/>
            </a:pPr>
            <a:r>
              <a:rPr lang="en-GB" altLang="en-US" sz="2600" dirty="0"/>
              <a:t>Responds to the </a:t>
            </a:r>
            <a:r>
              <a:rPr lang="en-GB" altLang="en-US" sz="2600" b="1" dirty="0"/>
              <a:t>diversity </a:t>
            </a:r>
            <a:r>
              <a:rPr lang="en-GB" altLang="en-US" sz="2600" dirty="0"/>
              <a:t>of HE systems</a:t>
            </a:r>
          </a:p>
          <a:p>
            <a:pPr>
              <a:defRPr/>
            </a:pPr>
            <a:r>
              <a:rPr lang="en-GB" sz="2600" dirty="0"/>
              <a:t>Serves a variety of purposes: </a:t>
            </a:r>
            <a:r>
              <a:rPr lang="en-GB" sz="2600" b="1" dirty="0"/>
              <a:t>enhancement – accountability </a:t>
            </a:r>
          </a:p>
          <a:p>
            <a:pPr>
              <a:defRPr/>
            </a:pPr>
            <a:r>
              <a:rPr lang="en-GB" sz="2600" dirty="0"/>
              <a:t>Provides</a:t>
            </a:r>
            <a:r>
              <a:rPr lang="en-GB" sz="2600" b="1" dirty="0"/>
              <a:t> transparent and independent </a:t>
            </a:r>
            <a:r>
              <a:rPr lang="en-GB" sz="2600" dirty="0"/>
              <a:t>information</a:t>
            </a:r>
          </a:p>
          <a:p>
            <a:pPr>
              <a:defRPr/>
            </a:pPr>
            <a:r>
              <a:rPr lang="en-GB" altLang="en-US" sz="2600" dirty="0"/>
              <a:t>Involves stakeholders</a:t>
            </a:r>
          </a:p>
          <a:p>
            <a:pPr>
              <a:defRPr/>
            </a:pPr>
            <a:r>
              <a:rPr lang="en-GB" sz="2600" b="1" dirty="0"/>
              <a:t>External and internal QA build on each other</a:t>
            </a:r>
          </a:p>
          <a:p>
            <a:pPr>
              <a:defRPr/>
            </a:pPr>
            <a:r>
              <a:rPr lang="en-GB" altLang="en-US" sz="2600" dirty="0"/>
              <a:t>Supports the </a:t>
            </a:r>
            <a:r>
              <a:rPr lang="en-GB" altLang="en-US" sz="2600" b="1" dirty="0"/>
              <a:t>development of a quality culture</a:t>
            </a:r>
          </a:p>
          <a:p>
            <a:pPr>
              <a:defRPr/>
            </a:pPr>
            <a:endParaRPr lang="en-GB" sz="2600" b="1" dirty="0"/>
          </a:p>
          <a:p>
            <a:pPr>
              <a:defRPr/>
            </a:pPr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QUALITY PLAN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Can </a:t>
            </a:r>
            <a:r>
              <a:rPr lang="en-GB" altLang="en-US" sz="2600" b="1" dirty="0">
                <a:solidFill>
                  <a:prstClr val="black"/>
                </a:solidFill>
                <a:latin typeface="Calibri"/>
              </a:rPr>
              <a:t>support the project development 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and provide feedback on the extent the objectives are accomplished;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Can allow </a:t>
            </a:r>
            <a:r>
              <a:rPr lang="en-GB" altLang="en-US" sz="2600" b="1" dirty="0">
                <a:solidFill>
                  <a:prstClr val="black"/>
                </a:solidFill>
                <a:latin typeface="Calibri"/>
              </a:rPr>
              <a:t>results to be improved 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by comparing the identified objectives and the established processes;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Can </a:t>
            </a:r>
            <a:r>
              <a:rPr lang="en-GB" altLang="en-US" sz="2600" b="1" dirty="0">
                <a:solidFill>
                  <a:prstClr val="black"/>
                </a:solidFill>
                <a:latin typeface="Calibri"/>
              </a:rPr>
              <a:t>support the project decision-making 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process by evaluating the results;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Can </a:t>
            </a:r>
            <a:r>
              <a:rPr lang="en-GB" altLang="en-US" sz="2600" b="1" dirty="0">
                <a:solidFill>
                  <a:prstClr val="black"/>
                </a:solidFill>
                <a:latin typeface="Calibri"/>
              </a:rPr>
              <a:t>monitor the involvement of project partners 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and other stakeholders;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Can </a:t>
            </a:r>
            <a:r>
              <a:rPr lang="en-GB" altLang="en-US" sz="2600" b="1" dirty="0">
                <a:solidFill>
                  <a:prstClr val="black"/>
                </a:solidFill>
                <a:latin typeface="Calibri"/>
              </a:rPr>
              <a:t>monitor the chosen means used 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and the level of efficiency of implementation;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Can </a:t>
            </a:r>
            <a:r>
              <a:rPr lang="en-GB" altLang="en-US" sz="2600" b="1" dirty="0">
                <a:solidFill>
                  <a:prstClr val="black"/>
                </a:solidFill>
                <a:latin typeface="Calibri"/>
              </a:rPr>
              <a:t>identify any risks and issues 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related to implementation, alert the coordinator and propose solutions.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1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657350"/>
            <a:ext cx="8348662" cy="4175125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Be serious about it – it can support you.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Don’t leave it behind.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69F67-129F-4A53-80AC-D3925ED94710}" type="datetime1">
              <a:rPr lang="en-GB" smtClean="0"/>
              <a:t>12/04/2022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51B6-83B9-4DB3-AD19-BF098BF5FE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366" y="2116138"/>
            <a:ext cx="5419936" cy="43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QUALITY PLAN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Keep QA monitoring simple, light and user friendly. 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Integrate it in the </a:t>
            </a:r>
            <a:r>
              <a:rPr lang="en-GB" altLang="en-US" sz="2600" dirty="0" err="1">
                <a:solidFill>
                  <a:prstClr val="black"/>
                </a:solidFill>
                <a:latin typeface="Calibri"/>
              </a:rPr>
              <a:t>workplan</a:t>
            </a: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Assign a quality coordinator or team to oversee.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Use indicators that you can understand.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Use means that are simple.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External evaluation / evaluator can be useful.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Ask your QA unit for inspiration.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Pay attention to using feedback, not just collecting it.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It is largely about self-reflection.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Quality is not just about delivering the deliverables…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ClrTx/>
              <a:buNone/>
              <a:defRPr/>
            </a:pPr>
            <a:endParaRPr lang="fr-BE" sz="3200" dirty="0">
              <a:solidFill>
                <a:schemeClr val="accent1"/>
              </a:solidFill>
              <a:latin typeface="+mj-lt"/>
              <a:cs typeface="+mj-cs"/>
            </a:endParaRPr>
          </a:p>
          <a:p>
            <a:pPr marL="0" indent="0" algn="ctr">
              <a:spcBef>
                <a:spcPct val="0"/>
              </a:spcBef>
              <a:buClrTx/>
              <a:buNone/>
              <a:defRPr/>
            </a:pPr>
            <a:r>
              <a:rPr lang="fr-BE" sz="3200" dirty="0">
                <a:solidFill>
                  <a:schemeClr val="accent1"/>
                </a:solidFill>
                <a:latin typeface="+mj-lt"/>
                <a:cs typeface="+mj-cs"/>
              </a:rPr>
              <a:t>WORKPLAN AND BUDGET</a:t>
            </a:r>
          </a:p>
          <a:p>
            <a:pPr marL="0" indent="0" algn="ctr">
              <a:spcBef>
                <a:spcPct val="0"/>
              </a:spcBef>
              <a:buClrTx/>
              <a:buNone/>
              <a:defRPr/>
            </a:pPr>
            <a:r>
              <a:rPr lang="fr-BE" sz="3200" dirty="0">
                <a:solidFill>
                  <a:schemeClr val="accent1"/>
                </a:solidFill>
                <a:latin typeface="+mj-lt"/>
                <a:cs typeface="+mj-cs"/>
              </a:rPr>
              <a:t>COMMUNICATION </a:t>
            </a:r>
          </a:p>
          <a:p>
            <a:pPr marL="0" indent="0" algn="ctr">
              <a:spcBef>
                <a:spcPct val="0"/>
              </a:spcBef>
              <a:buClrTx/>
              <a:buNone/>
              <a:defRPr/>
            </a:pPr>
            <a:r>
              <a:rPr lang="fr-BE" sz="3200" dirty="0">
                <a:solidFill>
                  <a:schemeClr val="accent1"/>
                </a:solidFill>
                <a:latin typeface="+mj-lt"/>
                <a:cs typeface="+mj-cs"/>
              </a:rPr>
              <a:t>MOTIVATION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nl-BE" alt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12.4.2022</a:t>
            </a:fld>
            <a:endParaRPr lang="en-US">
              <a:latin typeface="Arial" charset="0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replace txt View menu &gt; Header and footer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52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NQA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93B3"/>
      </a:accent1>
      <a:accent2>
        <a:srgbClr val="C02A4D"/>
      </a:accent2>
      <a:accent3>
        <a:srgbClr val="9BBB59"/>
      </a:accent3>
      <a:accent4>
        <a:srgbClr val="8064A2"/>
      </a:accent4>
      <a:accent5>
        <a:srgbClr val="2BACE4"/>
      </a:accent5>
      <a:accent6>
        <a:srgbClr val="F79646"/>
      </a:accent6>
      <a:hlink>
        <a:srgbClr val="0093B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691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   Quality assurance strategies, tools and recommendations for the implementation of international cooperation projects </vt:lpstr>
      <vt:lpstr>          European Association for Quality Assurance in Higher Education (ENQA)</vt:lpstr>
      <vt:lpstr>          European Association for Quality Assurance in Higher Education (ENQA)</vt:lpstr>
      <vt:lpstr>  Standards and Guidelines for Quality Assurance in the EHEA (ESG) </vt:lpstr>
      <vt:lpstr>Principles for quality assurance</vt:lpstr>
      <vt:lpstr>QUALITY PLAN</vt:lpstr>
      <vt:lpstr>QUALITY PLAN</vt:lpstr>
      <vt:lpstr>QUALITY PLAN</vt:lpstr>
      <vt:lpstr>PowerPoint Presentation</vt:lpstr>
      <vt:lpstr>WORKPLAN AND BUDGET</vt:lpstr>
      <vt:lpstr>COMMUNICATION</vt:lpstr>
      <vt:lpstr>MOTIVATION</vt:lpstr>
      <vt:lpstr>It does not matter so much what we are doing - as long as we are creating dialogue and building bridges.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harmonised quality assurance and accreditation system at institutional level, national, regional and Pan-African continental level</dc:title>
  <dc:creator>Elizabeth Colucci</dc:creator>
  <cp:lastModifiedBy>XXX Laptop</cp:lastModifiedBy>
  <cp:revision>493</cp:revision>
  <dcterms:created xsi:type="dcterms:W3CDTF">2015-09-16T19:13:58Z</dcterms:created>
  <dcterms:modified xsi:type="dcterms:W3CDTF">2022-04-12T09:57:28Z</dcterms:modified>
</cp:coreProperties>
</file>