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810" r:id="rId5"/>
    <p:sldId id="687" r:id="rId6"/>
    <p:sldId id="816" r:id="rId7"/>
    <p:sldId id="817" r:id="rId8"/>
    <p:sldId id="840" r:id="rId9"/>
    <p:sldId id="819" r:id="rId10"/>
    <p:sldId id="832" r:id="rId11"/>
    <p:sldId id="830" r:id="rId12"/>
    <p:sldId id="831" r:id="rId13"/>
    <p:sldId id="839" r:id="rId14"/>
    <p:sldId id="833" r:id="rId15"/>
    <p:sldId id="818" r:id="rId16"/>
    <p:sldId id="682" r:id="rId17"/>
    <p:sldId id="683" r:id="rId18"/>
    <p:sldId id="812" r:id="rId19"/>
    <p:sldId id="849" r:id="rId20"/>
    <p:sldId id="821" r:id="rId21"/>
    <p:sldId id="824" r:id="rId22"/>
    <p:sldId id="844" r:id="rId23"/>
    <p:sldId id="846" r:id="rId24"/>
    <p:sldId id="845" r:id="rId25"/>
    <p:sldId id="805" r:id="rId26"/>
    <p:sldId id="834" r:id="rId27"/>
    <p:sldId id="836" r:id="rId28"/>
    <p:sldId id="838" r:id="rId29"/>
    <p:sldId id="773" r:id="rId30"/>
    <p:sldId id="841" r:id="rId31"/>
    <p:sldId id="825" r:id="rId32"/>
    <p:sldId id="842" r:id="rId33"/>
    <p:sldId id="848" r:id="rId34"/>
    <p:sldId id="814" r:id="rId35"/>
    <p:sldId id="631" r:id="rId36"/>
    <p:sldId id="561" r:id="rId37"/>
  </p:sldIdLst>
  <p:sldSz cx="9906000" cy="6858000" type="A4"/>
  <p:notesSz cx="6858000" cy="9926638"/>
  <p:defaultTextStyle>
    <a:defPPr>
      <a:defRPr lang="en-GB"/>
    </a:defPPr>
    <a:lvl1pPr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1pPr>
    <a:lvl2pPr marL="4572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2pPr>
    <a:lvl3pPr marL="9144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3pPr>
    <a:lvl4pPr marL="13716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4pPr>
    <a:lvl5pPr marL="18288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5pPr>
    <a:lvl6pPr marL="2286000" algn="l" defTabSz="914400" rtl="0" eaLnBrk="1" latinLnBrk="0" hangingPunct="1">
      <a:defRPr sz="2400" kern="1200">
        <a:solidFill>
          <a:srgbClr val="FF0000"/>
        </a:solidFill>
        <a:latin typeface="Verdana" pitchFamily="34" charset="0"/>
        <a:ea typeface="+mn-ea"/>
        <a:cs typeface="Arial" charset="0"/>
        <a:sym typeface="Webdings" pitchFamily="18" charset="2"/>
      </a:defRPr>
    </a:lvl6pPr>
    <a:lvl7pPr marL="2743200" algn="l" defTabSz="914400" rtl="0" eaLnBrk="1" latinLnBrk="0" hangingPunct="1">
      <a:defRPr sz="2400" kern="1200">
        <a:solidFill>
          <a:srgbClr val="FF0000"/>
        </a:solidFill>
        <a:latin typeface="Verdana" pitchFamily="34" charset="0"/>
        <a:ea typeface="+mn-ea"/>
        <a:cs typeface="Arial" charset="0"/>
        <a:sym typeface="Webdings" pitchFamily="18" charset="2"/>
      </a:defRPr>
    </a:lvl7pPr>
    <a:lvl8pPr marL="3200400" algn="l" defTabSz="914400" rtl="0" eaLnBrk="1" latinLnBrk="0" hangingPunct="1">
      <a:defRPr sz="2400" kern="1200">
        <a:solidFill>
          <a:srgbClr val="FF0000"/>
        </a:solidFill>
        <a:latin typeface="Verdana" pitchFamily="34" charset="0"/>
        <a:ea typeface="+mn-ea"/>
        <a:cs typeface="Arial" charset="0"/>
        <a:sym typeface="Webdings" pitchFamily="18" charset="2"/>
      </a:defRPr>
    </a:lvl8pPr>
    <a:lvl9pPr marL="3657600" algn="l" defTabSz="914400" rtl="0" eaLnBrk="1" latinLnBrk="0" hangingPunct="1">
      <a:defRPr sz="2400" kern="1200">
        <a:solidFill>
          <a:srgbClr val="FF0000"/>
        </a:solidFill>
        <a:latin typeface="Verdana" pitchFamily="34" charset="0"/>
        <a:ea typeface="+mn-ea"/>
        <a:cs typeface="Arial" charset="0"/>
        <a:sym typeface="Webdings" pitchFamily="18" charset="2"/>
      </a:defRPr>
    </a:lvl9pPr>
  </p:defaultTextStyle>
  <p:extLst>
    <p:ext uri="{EFAFB233-063F-42B5-8137-9DF3F51BA10A}">
      <p15:sldGuideLst xmlns:p15="http://schemas.microsoft.com/office/powerpoint/2012/main">
        <p15:guide id="1" orient="horz" pos="784">
          <p15:clr>
            <a:srgbClr val="A4A3A4"/>
          </p15:clr>
        </p15:guide>
        <p15:guide id="2" pos="184">
          <p15:clr>
            <a:srgbClr val="A4A3A4"/>
          </p15:clr>
        </p15:guide>
      </p15:sldGuideLst>
    </p:ext>
    <p:ext uri="{2D200454-40CA-4A62-9FC3-DE9A4176ACB9}">
      <p15:notesGuideLst xmlns:p15="http://schemas.microsoft.com/office/powerpoint/2012/main">
        <p15:guide id="1" orient="horz" pos="31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3399"/>
    <a:srgbClr val="FF3300"/>
    <a:srgbClr val="FFFF99"/>
    <a:srgbClr val="F199A8"/>
    <a:srgbClr val="FF0000"/>
    <a:srgbClr val="FF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79396" autoAdjust="0"/>
  </p:normalViewPr>
  <p:slideViewPr>
    <p:cSldViewPr snapToGrid="0">
      <p:cViewPr varScale="1">
        <p:scale>
          <a:sx n="132" d="100"/>
          <a:sy n="132" d="100"/>
        </p:scale>
        <p:origin x="2112" y="76"/>
      </p:cViewPr>
      <p:guideLst>
        <p:guide orient="horz" pos="784"/>
        <p:guide pos="184"/>
      </p:guideLst>
    </p:cSldViewPr>
  </p:slideViewPr>
  <p:outlineViewPr>
    <p:cViewPr>
      <p:scale>
        <a:sx n="33" d="100"/>
        <a:sy n="33" d="100"/>
      </p:scale>
      <p:origin x="0" y="26982"/>
    </p:cViewPr>
  </p:outlineViewPr>
  <p:notesTextViewPr>
    <p:cViewPr>
      <p:scale>
        <a:sx n="100" d="100"/>
        <a:sy n="100" d="100"/>
      </p:scale>
      <p:origin x="0" y="0"/>
    </p:cViewPr>
  </p:notesTextViewPr>
  <p:sorterViewPr>
    <p:cViewPr>
      <p:scale>
        <a:sx n="80" d="100"/>
        <a:sy n="80" d="100"/>
      </p:scale>
      <p:origin x="0" y="4230"/>
    </p:cViewPr>
  </p:sorterViewPr>
  <p:notesViewPr>
    <p:cSldViewPr snapToGrid="0">
      <p:cViewPr varScale="1">
        <p:scale>
          <a:sx n="73" d="100"/>
          <a:sy n="73" d="100"/>
        </p:scale>
        <p:origin x="-1560" y="-102"/>
      </p:cViewPr>
      <p:guideLst>
        <p:guide orient="horz" pos="3128"/>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82813897871"/>
          <c:y val="0.10054029944385265"/>
          <c:w val="0.53611696653588203"/>
          <c:h val="0.79891940111229476"/>
        </c:manualLayout>
      </c:layout>
      <c:doughnutChart>
        <c:varyColors val="1"/>
        <c:ser>
          <c:idx val="0"/>
          <c:order val="0"/>
          <c:tx>
            <c:strRef>
              <c:f>Sheet1!$B$1</c:f>
              <c:strCache>
                <c:ptCount val="1"/>
                <c:pt idx="0">
                  <c:v>Column1</c:v>
                </c:pt>
              </c:strCache>
            </c:strRef>
          </c:tx>
          <c:explosion val="18"/>
          <c:dLbls>
            <c:dLbl>
              <c:idx val="0"/>
              <c:layout>
                <c:manualLayout>
                  <c:x val="8.64941593791166E-2"/>
                  <c:y val="-0.14249681582998713"/>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17E-47C6-B4FD-37F7B21A55B8}"/>
                </c:ext>
              </c:extLst>
            </c:dLbl>
            <c:dLbl>
              <c:idx val="1"/>
              <c:layout>
                <c:manualLayout>
                  <c:x val="0.21851718856634977"/>
                  <c:y val="-0.21487567849604011"/>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7E-47C6-B4FD-37F7B21A55B8}"/>
                </c:ext>
              </c:extLst>
            </c:dLbl>
            <c:dLbl>
              <c:idx val="2"/>
              <c:layout>
                <c:manualLayout>
                  <c:x val="0.16109638611582841"/>
                  <c:y val="-0.13709017450442015"/>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17E-47C6-B4FD-37F7B21A55B8}"/>
                </c:ext>
              </c:extLst>
            </c:dLbl>
            <c:dLbl>
              <c:idx val="3"/>
              <c:layout>
                <c:manualLayout>
                  <c:x val="0.20768379536776616"/>
                  <c:y val="-7.9017091782830229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7E-47C6-B4FD-37F7B21A55B8}"/>
                </c:ext>
              </c:extLst>
            </c:dLbl>
            <c:dLbl>
              <c:idx val="4"/>
              <c:layout>
                <c:manualLayout>
                  <c:x val="0.13619722077663884"/>
                  <c:y val="2.5155973954963547E-2"/>
                </c:manualLayout>
              </c:layout>
              <c:tx>
                <c:rich>
                  <a:bodyPr/>
                  <a:lstStyle/>
                  <a:p>
                    <a:pPr>
                      <a:defRPr sz="800">
                        <a:solidFill>
                          <a:schemeClr val="tx2"/>
                        </a:solidFill>
                      </a:defRPr>
                    </a:pPr>
                    <a:r>
                      <a:rPr lang="en-US" sz="800" b="1" dirty="0">
                        <a:solidFill>
                          <a:schemeClr val="tx2"/>
                        </a:solidFill>
                      </a:rPr>
                      <a:t>Education
14%</a:t>
                    </a:r>
                    <a:endParaRPr lang="en-US" sz="800" b="1" dirty="0"/>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D17E-47C6-B4FD-37F7B21A55B8}"/>
                </c:ext>
              </c:extLst>
            </c:dLbl>
            <c:dLbl>
              <c:idx val="5"/>
              <c:layout>
                <c:manualLayout>
                  <c:x val="0.17071732526795269"/>
                  <c:y val="0.10321320506871785"/>
                </c:manualLayout>
              </c:layout>
              <c:tx>
                <c:rich>
                  <a:bodyPr/>
                  <a:lstStyle/>
                  <a:p>
                    <a:pPr>
                      <a:defRPr sz="800">
                        <a:solidFill>
                          <a:schemeClr val="tx2"/>
                        </a:solidFill>
                      </a:defRPr>
                    </a:pPr>
                    <a:r>
                      <a:rPr lang="en-US" sz="800" b="1" dirty="0">
                        <a:solidFill>
                          <a:schemeClr val="tx2"/>
                        </a:solidFill>
                      </a:rPr>
                      <a:t>Engineering and engineering trades
11%</a:t>
                    </a:r>
                    <a:endParaRPr lang="en-US" sz="800" b="1" dirty="0"/>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17E-47C6-B4FD-37F7B21A55B8}"/>
                </c:ext>
              </c:extLst>
            </c:dLbl>
            <c:dLbl>
              <c:idx val="6"/>
              <c:layout>
                <c:manualLayout>
                  <c:x val="4.3232952186599151E-2"/>
                  <c:y val="0.12373597922670901"/>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D17E-47C6-B4FD-37F7B21A55B8}"/>
                </c:ext>
              </c:extLst>
            </c:dLbl>
            <c:dLbl>
              <c:idx val="7"/>
              <c:layout>
                <c:manualLayout>
                  <c:x val="-7.9217623480432001E-2"/>
                  <c:y val="0.12280089793944464"/>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17E-47C6-B4FD-37F7B21A55B8}"/>
                </c:ext>
              </c:extLst>
            </c:dLbl>
            <c:dLbl>
              <c:idx val="8"/>
              <c:layout>
                <c:manualLayout>
                  <c:x val="-0.15257409670530434"/>
                  <c:y val="0.10554487656507767"/>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17E-47C6-B4FD-37F7B21A55B8}"/>
                </c:ext>
              </c:extLst>
            </c:dLbl>
            <c:dLbl>
              <c:idx val="9"/>
              <c:layout>
                <c:manualLayout>
                  <c:x val="-0.15861313028711096"/>
                  <c:y val="4.383689510689294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17E-47C6-B4FD-37F7B21A55B8}"/>
                </c:ext>
              </c:extLst>
            </c:dLbl>
            <c:dLbl>
              <c:idx val="10"/>
              <c:layout>
                <c:manualLayout>
                  <c:x val="-0.16361449605014647"/>
                  <c:y val="2.6510126325833078E-2"/>
                </c:manualLayout>
              </c:layout>
              <c:tx>
                <c:rich>
                  <a:bodyPr/>
                  <a:lstStyle/>
                  <a:p>
                    <a:pPr>
                      <a:defRPr b="1">
                        <a:solidFill>
                          <a:schemeClr val="tx2"/>
                        </a:solidFill>
                      </a:defRPr>
                    </a:pPr>
                    <a:r>
                      <a:rPr lang="en-US" sz="700" b="1" dirty="0">
                        <a:solidFill>
                          <a:schemeClr val="tx2"/>
                        </a:solidFill>
                      </a:rPr>
                      <a:t>Journalism and information
2%</a:t>
                    </a:r>
                    <a:endParaRPr lang="en-US" sz="700" b="1" dirty="0"/>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D17E-47C6-B4FD-37F7B21A55B8}"/>
                </c:ext>
              </c:extLst>
            </c:dLbl>
            <c:dLbl>
              <c:idx val="11"/>
              <c:layout>
                <c:manualLayout>
                  <c:x val="-0.15238931785357182"/>
                  <c:y val="-3.0732424066171295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17E-47C6-B4FD-37F7B21A55B8}"/>
                </c:ext>
              </c:extLst>
            </c:dLbl>
            <c:dLbl>
              <c:idx val="12"/>
              <c:layout>
                <c:manualLayout>
                  <c:x val="-7.4031554792951676E-2"/>
                  <c:y val="-4.658811494739578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D17E-47C6-B4FD-37F7B21A55B8}"/>
                </c:ext>
              </c:extLst>
            </c:dLbl>
            <c:dLbl>
              <c:idx val="13"/>
              <c:layout>
                <c:manualLayout>
                  <c:x val="-0.22806536585098228"/>
                  <c:y val="-6.6554711950244524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17E-47C6-B4FD-37F7B21A55B8}"/>
                </c:ext>
              </c:extLst>
            </c:dLbl>
            <c:dLbl>
              <c:idx val="14"/>
              <c:layout>
                <c:manualLayout>
                  <c:x val="-0.10669253484866563"/>
                  <c:y val="-8.9848507398549007E-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D17E-47C6-B4FD-37F7B21A55B8}"/>
                </c:ext>
              </c:extLst>
            </c:dLbl>
            <c:dLbl>
              <c:idx val="15"/>
              <c:layout>
                <c:manualLayout>
                  <c:x val="-0.19536281682987602"/>
                  <c:y val="-0.20898694787880712"/>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17E-47C6-B4FD-37F7B21A55B8}"/>
                </c:ext>
              </c:extLst>
            </c:dLbl>
            <c:dLbl>
              <c:idx val="16"/>
              <c:layout>
                <c:manualLayout>
                  <c:x val="-7.0366189471011156E-2"/>
                  <c:y val="-0.1867322281651245"/>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D17E-47C6-B4FD-37F7B21A55B8}"/>
                </c:ext>
              </c:extLst>
            </c:dLbl>
            <c:dLbl>
              <c:idx val="17"/>
              <c:layout>
                <c:manualLayout>
                  <c:x val="5.141194629168188E-2"/>
                  <c:y val="-0.18421316282317837"/>
                </c:manualLayout>
              </c:layout>
              <c:spPr/>
              <c:txPr>
                <a:bodyPr/>
                <a:lstStyle/>
                <a:p>
                  <a:pPr>
                    <a:defRPr sz="700" b="1">
                      <a:solidFill>
                        <a:schemeClr val="tx2"/>
                      </a:solidFill>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17E-47C6-B4FD-37F7B21A55B8}"/>
                </c:ext>
              </c:extLst>
            </c:dLbl>
            <c:spPr>
              <a:noFill/>
              <a:ln>
                <a:noFill/>
              </a:ln>
              <a:effectLst/>
            </c:spPr>
            <c:txPr>
              <a:bodyPr/>
              <a:lstStyle/>
              <a:p>
                <a:pPr>
                  <a:defRPr>
                    <a:solidFill>
                      <a:schemeClr val="tx2"/>
                    </a:solidFill>
                  </a:defRPr>
                </a:pPr>
                <a:endParaRPr lang="sr-Latn-R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Sheet1!$A$2:$A$19</c:f>
              <c:strCache>
                <c:ptCount val="18"/>
                <c:pt idx="0">
                  <c:v>Agriculture, forestry, fisheries and veterinary</c:v>
                </c:pt>
                <c:pt idx="1">
                  <c:v>Architecture and construction</c:v>
                </c:pt>
                <c:pt idx="2">
                  <c:v>Arts</c:v>
                </c:pt>
                <c:pt idx="3">
                  <c:v>Business and administration</c:v>
                </c:pt>
                <c:pt idx="4">
                  <c:v>Education</c:v>
                </c:pt>
                <c:pt idx="5">
                  <c:v>Engineering and engineering trades</c:v>
                </c:pt>
                <c:pt idx="6">
                  <c:v>Environment</c:v>
                </c:pt>
                <c:pt idx="7">
                  <c:v>Health</c:v>
                </c:pt>
                <c:pt idx="8">
                  <c:v>Humanities (except languages)</c:v>
                </c:pt>
                <c:pt idx="9">
                  <c:v>Information and Communication Technologies (ICTs)</c:v>
                </c:pt>
                <c:pt idx="10">
                  <c:v>Journalism and information</c:v>
                </c:pt>
                <c:pt idx="11">
                  <c:v>Languages</c:v>
                </c:pt>
                <c:pt idx="12">
                  <c:v>Law</c:v>
                </c:pt>
                <c:pt idx="13">
                  <c:v>Manufacturing and processing</c:v>
                </c:pt>
                <c:pt idx="14">
                  <c:v>Mathematics and statistics</c:v>
                </c:pt>
                <c:pt idx="15">
                  <c:v>Physical sciences</c:v>
                </c:pt>
                <c:pt idx="16">
                  <c:v>Social and behavioural sciences</c:v>
                </c:pt>
                <c:pt idx="17">
                  <c:v>Transport services</c:v>
                </c:pt>
              </c:strCache>
            </c:strRef>
          </c:cat>
          <c:val>
            <c:numRef>
              <c:f>Sheet1!$B$2:$B$19</c:f>
              <c:numCache>
                <c:formatCode>#,##0%;\-#,##0%</c:formatCode>
                <c:ptCount val="18"/>
                <c:pt idx="0">
                  <c:v>0.120481927710843</c:v>
                </c:pt>
                <c:pt idx="1">
                  <c:v>1.20481927710843E-2</c:v>
                </c:pt>
                <c:pt idx="2">
                  <c:v>1.20481927710843E-2</c:v>
                </c:pt>
                <c:pt idx="3">
                  <c:v>2.40963855421687E-2</c:v>
                </c:pt>
                <c:pt idx="4">
                  <c:v>0.14457831325301199</c:v>
                </c:pt>
                <c:pt idx="5">
                  <c:v>0.108433734939759</c:v>
                </c:pt>
                <c:pt idx="6">
                  <c:v>8.4337349397590397E-2</c:v>
                </c:pt>
                <c:pt idx="7">
                  <c:v>0.156626506024096</c:v>
                </c:pt>
                <c:pt idx="8">
                  <c:v>1.20481927710843E-2</c:v>
                </c:pt>
                <c:pt idx="9">
                  <c:v>9.6385542168674704E-2</c:v>
                </c:pt>
                <c:pt idx="10">
                  <c:v>2.40963855421687E-2</c:v>
                </c:pt>
                <c:pt idx="11">
                  <c:v>1.20481927710843E-2</c:v>
                </c:pt>
                <c:pt idx="12">
                  <c:v>2.40963855421687E-2</c:v>
                </c:pt>
                <c:pt idx="13">
                  <c:v>2.40963855421687E-2</c:v>
                </c:pt>
                <c:pt idx="14">
                  <c:v>2.40963855421687E-2</c:v>
                </c:pt>
                <c:pt idx="15">
                  <c:v>6.02409638554217E-2</c:v>
                </c:pt>
                <c:pt idx="16">
                  <c:v>3.6144578313252997E-2</c:v>
                </c:pt>
                <c:pt idx="17">
                  <c:v>2.40963855421687E-2</c:v>
                </c:pt>
              </c:numCache>
            </c:numRef>
          </c:val>
          <c:extLst>
            <c:ext xmlns:c16="http://schemas.microsoft.com/office/drawing/2014/chart" uri="{C3380CC4-5D6E-409C-BE32-E72D297353CC}">
              <c16:uniqueId val="{00000000-6A3B-BE44-96D2-1684EFB16491}"/>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900"/>
      </a:pPr>
      <a:endParaRPr lang="sr-Latn-RS"/>
    </a:p>
  </c:txPr>
  <c:userShapes r:id="rId1"/>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61985966832589"/>
          <c:y val="7.7547239031146437E-2"/>
          <c:w val="0.73399190935600256"/>
          <c:h val="0.47361145166953278"/>
        </c:manualLayout>
      </c:layout>
      <c:doughnutChart>
        <c:varyColors val="1"/>
        <c:ser>
          <c:idx val="0"/>
          <c:order val="0"/>
          <c:spPr>
            <a:ln>
              <a:noFill/>
            </a:ln>
            <a:scene3d>
              <a:camera prst="orthographicFront"/>
              <a:lightRig rig="threePt" dir="t"/>
            </a:scene3d>
            <a:sp3d>
              <a:bevelT/>
            </a:sp3d>
          </c:spPr>
          <c:explosion val="25"/>
          <c:dLbls>
            <c:dLbl>
              <c:idx val="0"/>
              <c:layout>
                <c:manualLayout>
                  <c:x val="0.19054471155626582"/>
                  <c:y val="-3.231777878223515E-2"/>
                </c:manualLayout>
              </c:layout>
              <c:tx>
                <c:rich>
                  <a:bodyPr/>
                  <a:lstStyle/>
                  <a:p>
                    <a:r>
                      <a:rPr lang="en-US" dirty="0"/>
                      <a:t>83
56%</a:t>
                    </a:r>
                  </a:p>
                </c:rich>
              </c:tx>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6A33-440C-8DD1-7E16D6326323}"/>
                </c:ext>
              </c:extLst>
            </c:dLbl>
            <c:dLbl>
              <c:idx val="1"/>
              <c:layout>
                <c:manualLayout>
                  <c:x val="-0.16452536285759481"/>
                  <c:y val="5.7023984815458686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A33-440C-8DD1-7E16D6326323}"/>
                </c:ext>
              </c:extLst>
            </c:dLbl>
            <c:dLbl>
              <c:idx val="2"/>
              <c:layout>
                <c:manualLayout>
                  <c:x val="-0.13692927330336821"/>
                  <c:y val="-5.0890369173440621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6A33-440C-8DD1-7E16D6326323}"/>
                </c:ext>
              </c:extLst>
            </c:dLbl>
            <c:dLbl>
              <c:idx val="3"/>
              <c:layout>
                <c:manualLayout>
                  <c:x val="-7.3837778705705265E-2"/>
                  <c:y val="-8.49880047486355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A33-440C-8DD1-7E16D6326323}"/>
                </c:ext>
              </c:extLst>
            </c:dLbl>
            <c:dLbl>
              <c:idx val="4"/>
              <c:layout>
                <c:manualLayout>
                  <c:x val="4.3246471113838085E-3"/>
                  <c:y val="-8.2394598427014465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6A33-440C-8DD1-7E16D6326323}"/>
                </c:ext>
              </c:extLst>
            </c:dLbl>
            <c:spPr>
              <a:noFill/>
              <a:ln>
                <a:noFill/>
              </a:ln>
              <a:effectLst/>
            </c:spPr>
            <c:txPr>
              <a:bodyPr/>
              <a:lstStyle/>
              <a:p>
                <a:pPr>
                  <a:defRPr>
                    <a:solidFill>
                      <a:srgbClr val="002060"/>
                    </a:solidFill>
                  </a:defRPr>
                </a:pPr>
                <a:endParaRPr lang="sr-Latn-R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Sheet1!$A$15:$A$19</c:f>
              <c:strCache>
                <c:ptCount val="5"/>
                <c:pt idx="0">
                  <c:v>JP Curriculum development</c:v>
                </c:pt>
                <c:pt idx="1">
                  <c:v>JP Modernisation of HEIs governance and functioning of HEIs</c:v>
                </c:pt>
                <c:pt idx="2">
                  <c:v>JP Strengthening relations of HEIs between HEIs and the wider economic and social environment</c:v>
                </c:pt>
                <c:pt idx="3">
                  <c:v>SP Modernisation of governance, management and functioning of HEIs</c:v>
                </c:pt>
                <c:pt idx="4">
                  <c:v>SP Strengthening of relations between HEIs and the wider economic and social environment</c:v>
                </c:pt>
              </c:strCache>
            </c:strRef>
          </c:cat>
          <c:val>
            <c:numRef>
              <c:f>Sheet1!$B$15:$B$19</c:f>
              <c:numCache>
                <c:formatCode>General</c:formatCode>
                <c:ptCount val="5"/>
                <c:pt idx="0">
                  <c:v>83</c:v>
                </c:pt>
                <c:pt idx="1">
                  <c:v>24</c:v>
                </c:pt>
                <c:pt idx="2">
                  <c:v>26</c:v>
                </c:pt>
                <c:pt idx="3">
                  <c:v>9</c:v>
                </c:pt>
                <c:pt idx="4">
                  <c:v>5</c:v>
                </c:pt>
              </c:numCache>
            </c:numRef>
          </c:val>
          <c:extLst>
            <c:ext xmlns:c16="http://schemas.microsoft.com/office/drawing/2014/chart" uri="{C3380CC4-5D6E-409C-BE32-E72D297353CC}">
              <c16:uniqueId val="{00000000-78CF-D746-AD27-786AF1959D92}"/>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
          <c:y val="0.58503746970271564"/>
          <c:w val="0.99575362704447834"/>
          <c:h val="0.41496253029728436"/>
        </c:manualLayout>
      </c:layout>
      <c:overlay val="0"/>
      <c:txPr>
        <a:bodyPr/>
        <a:lstStyle/>
        <a:p>
          <a:pPr>
            <a:defRPr sz="900">
              <a:solidFill>
                <a:srgbClr val="002060"/>
              </a:solidFill>
              <a:latin typeface="+mn-lt"/>
              <a:ea typeface="Verdana" panose="020B0604030504040204" pitchFamily="34" charset="0"/>
              <a:cs typeface="Verdana" panose="020B0604030504040204" pitchFamily="34" charset="0"/>
            </a:defRPr>
          </a:pPr>
          <a:endParaRPr lang="sr-Latn-RS"/>
        </a:p>
      </c:txPr>
    </c:legend>
    <c:plotVisOnly val="1"/>
    <c:dispBlanksAs val="gap"/>
    <c:showDLblsOverMax val="0"/>
  </c:chart>
  <c:spPr>
    <a:ln>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87F43-8A64-443B-84F7-4B8709F1670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CF71BC6-DDEE-4171-8681-CAE84CDCDD2E}">
      <dgm:prSet phldrT="[Text]" custT="1"/>
      <dgm:spPr/>
      <dgm:t>
        <a:bodyPr/>
        <a:lstStyle/>
        <a:p>
          <a:r>
            <a:rPr lang="en-GB" sz="2000" b="1" noProof="0" dirty="0">
              <a:latin typeface="Tahoma" panose="020B0604030504040204" pitchFamily="34" charset="0"/>
              <a:ea typeface="Tahoma" panose="020B0604030504040204" pitchFamily="34" charset="0"/>
              <a:cs typeface="Tahoma" panose="020B0604030504040204" pitchFamily="34" charset="0"/>
            </a:rPr>
            <a:t>The European Commission</a:t>
          </a:r>
        </a:p>
      </dgm:t>
    </dgm:pt>
    <dgm:pt modelId="{79E25A3C-952A-475D-84CD-30B075711F84}" type="parTrans" cxnId="{17FA3C26-9E9B-4EBC-A0A3-0284914B4C98}">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DBC1A1A4-3615-4960-8AF3-A42909F535E9}" type="sibTrans" cxnId="{17FA3C26-9E9B-4EBC-A0A3-0284914B4C98}">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66E5F3B4-BBD8-4FC4-A84A-3399C14602C1}">
      <dgm:prSet phldrT="[Text]" custT="1"/>
      <dgm:spPr/>
      <dgm:t>
        <a:bodyPr/>
        <a:lstStyle/>
        <a:p>
          <a:r>
            <a:rPr lang="en-GB" sz="2000" noProof="0" dirty="0">
              <a:latin typeface="Tahoma" panose="020B0604030504040204" pitchFamily="34" charset="0"/>
              <a:ea typeface="Tahoma" panose="020B0604030504040204" pitchFamily="34" charset="0"/>
              <a:cs typeface="Tahoma" panose="020B0604030504040204" pitchFamily="34" charset="0"/>
            </a:rPr>
            <a:t>Policy making, priority setting</a:t>
          </a:r>
        </a:p>
      </dgm:t>
    </dgm:pt>
    <dgm:pt modelId="{EF906A82-95BF-4909-9735-20B40417A752}" type="parTrans" cxnId="{3A3AD368-0798-4B6A-8BFF-C2DF84FBBCC7}">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6202613C-BF95-4355-988E-1E8B2732169B}" type="sibTrans" cxnId="{3A3AD368-0798-4B6A-8BFF-C2DF84FBBCC7}">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BA55FEB6-86DC-4976-AC04-8807579C9AB6}">
      <dgm:prSet phldrT="[Text]" custT="1"/>
      <dgm:spPr/>
      <dgm:t>
        <a:bodyPr/>
        <a:lstStyle/>
        <a:p>
          <a:r>
            <a:rPr lang="en-GB" sz="2000" b="1" noProof="0" dirty="0">
              <a:latin typeface="Tahoma" panose="020B0604030504040204" pitchFamily="34" charset="0"/>
              <a:ea typeface="Tahoma" panose="020B0604030504040204" pitchFamily="34" charset="0"/>
              <a:cs typeface="Tahoma" panose="020B0604030504040204" pitchFamily="34" charset="0"/>
            </a:rPr>
            <a:t>EACEA</a:t>
          </a:r>
        </a:p>
      </dgm:t>
    </dgm:pt>
    <dgm:pt modelId="{EE97235A-FBF7-46A6-8C00-7C4907128ED5}" type="parTrans" cxnId="{7C4D1B39-5D05-4254-89BA-C8BB30D2AFFB}">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F6E98650-CABE-4007-BEA6-841407164E62}" type="sibTrans" cxnId="{7C4D1B39-5D05-4254-89BA-C8BB30D2AFFB}">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7493F817-4D49-4C1F-A1A0-E6444FEA95E2}">
      <dgm:prSet phldrT="[Text]" custT="1"/>
      <dgm:spPr/>
      <dgm:t>
        <a:bodyPr/>
        <a:lstStyle/>
        <a:p>
          <a:r>
            <a:rPr lang="en-GB" sz="2000" noProof="0" dirty="0">
              <a:latin typeface="Tahoma" panose="020B0604030504040204" pitchFamily="34" charset="0"/>
              <a:ea typeface="Tahoma" panose="020B0604030504040204" pitchFamily="34" charset="0"/>
              <a:cs typeface="Tahoma" panose="020B0604030504040204" pitchFamily="34" charset="0"/>
            </a:rPr>
            <a:t>Management of calls</a:t>
          </a:r>
        </a:p>
      </dgm:t>
    </dgm:pt>
    <dgm:pt modelId="{E0EAA528-55BD-4A61-B15F-B90E67321DB0}" type="parTrans" cxnId="{E320802F-6250-448A-AC2D-60B9EF623139}">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60F083E8-424F-4BBC-80D4-953D1FE445C0}" type="sibTrans" cxnId="{E320802F-6250-448A-AC2D-60B9EF623139}">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1E2DC688-EE1A-4B4A-B708-3B7F001D421E}">
      <dgm:prSet phldrT="[Text]" custT="1"/>
      <dgm:spPr/>
      <dgm:t>
        <a:bodyPr/>
        <a:lstStyle/>
        <a:p>
          <a:r>
            <a:rPr lang="en-GB" sz="2000" noProof="0" dirty="0">
              <a:latin typeface="Tahoma" panose="020B0604030504040204" pitchFamily="34" charset="0"/>
              <a:ea typeface="Tahoma" panose="020B0604030504040204" pitchFamily="34" charset="0"/>
              <a:cs typeface="Tahoma" panose="020B0604030504040204" pitchFamily="34" charset="0"/>
            </a:rPr>
            <a:t>Supports and monitors project implementation</a:t>
          </a:r>
        </a:p>
      </dgm:t>
    </dgm:pt>
    <dgm:pt modelId="{6E806933-C584-4ABC-AD2B-05F9CA5EB5D6}" type="parTrans" cxnId="{602C1962-9E23-4D3A-A876-495397F71322}">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DA476D21-0D36-478D-A0FE-602DFF383470}" type="sibTrans" cxnId="{602C1962-9E23-4D3A-A876-495397F71322}">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6EEDEDBA-B7CA-4B84-B177-B8793267F2B2}">
      <dgm:prSet phldrT="[Text]" custT="1"/>
      <dgm:spPr/>
      <dgm:t>
        <a:bodyPr/>
        <a:lstStyle/>
        <a:p>
          <a:pPr>
            <a:spcAft>
              <a:spcPts val="0"/>
            </a:spcAft>
          </a:pPr>
          <a:r>
            <a:rPr lang="fr-BE" sz="2000" b="1" noProof="0" dirty="0">
              <a:latin typeface="Tahoma" panose="020B0604030504040204" pitchFamily="34" charset="0"/>
              <a:ea typeface="Tahoma" panose="020B0604030504040204" pitchFamily="34" charset="0"/>
              <a:cs typeface="Tahoma" panose="020B0604030504040204" pitchFamily="34" charset="0"/>
            </a:rPr>
            <a:t>At national </a:t>
          </a:r>
          <a:r>
            <a:rPr lang="fr-BE" sz="2000" b="1" noProof="0" dirty="0" err="1">
              <a:latin typeface="Tahoma" panose="020B0604030504040204" pitchFamily="34" charset="0"/>
              <a:ea typeface="Tahoma" panose="020B0604030504040204" pitchFamily="34" charset="0"/>
              <a:cs typeface="Tahoma" panose="020B0604030504040204" pitchFamily="34" charset="0"/>
            </a:rPr>
            <a:t>level</a:t>
          </a:r>
          <a:endParaRPr lang="fr-BE" sz="2000" b="1" noProof="0" dirty="0">
            <a:latin typeface="Tahoma" panose="020B0604030504040204" pitchFamily="34" charset="0"/>
            <a:ea typeface="Tahoma" panose="020B0604030504040204" pitchFamily="34" charset="0"/>
            <a:cs typeface="Tahoma" panose="020B0604030504040204" pitchFamily="34" charset="0"/>
          </a:endParaRPr>
        </a:p>
      </dgm:t>
    </dgm:pt>
    <dgm:pt modelId="{33394608-B0B5-4D2C-BDFB-B8B95A0B0123}" type="parTrans" cxnId="{CC35D716-9086-4966-A5E2-8F1D23E3907E}">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BBD99E82-4418-409B-88F8-4CE26F3AEEE8}" type="sibTrans" cxnId="{CC35D716-9086-4966-A5E2-8F1D23E3907E}">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EAADAD80-4F18-476A-8BC8-5E17AB82806C}">
      <dgm:prSet phldrT="[Text]" custT="1"/>
      <dgm:spPr/>
      <dgm:t>
        <a:bodyPr/>
        <a:lstStyle/>
        <a:p>
          <a:r>
            <a:rPr lang="en-GB" sz="2000" b="1" noProof="0" dirty="0">
              <a:latin typeface="Tahoma" panose="020B0604030504040204" pitchFamily="34" charset="0"/>
              <a:ea typeface="Tahoma" panose="020B0604030504040204" pitchFamily="34" charset="0"/>
              <a:cs typeface="Tahoma" panose="020B0604030504040204" pitchFamily="34" charset="0"/>
            </a:rPr>
            <a:t>National Agencies </a:t>
          </a:r>
          <a:r>
            <a:rPr lang="en-GB" sz="2000" b="0" noProof="0" dirty="0">
              <a:latin typeface="Tahoma" panose="020B0604030504040204" pitchFamily="34" charset="0"/>
              <a:ea typeface="Tahoma" panose="020B0604030504040204" pitchFamily="34" charset="0"/>
              <a:cs typeface="Tahoma" panose="020B0604030504040204" pitchFamily="34" charset="0"/>
            </a:rPr>
            <a:t>(</a:t>
          </a:r>
          <a:r>
            <a:rPr lang="en-GB" sz="2000" noProof="0" dirty="0">
              <a:latin typeface="Tahoma" panose="020B0604030504040204" pitchFamily="34" charset="0"/>
              <a:ea typeface="Tahoma" panose="020B0604030504040204" pitchFamily="34" charset="0"/>
              <a:cs typeface="Tahoma" panose="020B0604030504040204" pitchFamily="34" charset="0"/>
            </a:rPr>
            <a:t>Programme </a:t>
          </a:r>
          <a:r>
            <a:rPr lang="en-GB" sz="2000" noProof="0" dirty="0" err="1">
              <a:latin typeface="Tahoma" panose="020B0604030504040204" pitchFamily="34" charset="0"/>
              <a:ea typeface="Tahoma" panose="020B0604030504040204" pitchFamily="34" charset="0"/>
              <a:cs typeface="Tahoma" panose="020B0604030504040204" pitchFamily="34" charset="0"/>
            </a:rPr>
            <a:t>Cntries</a:t>
          </a:r>
          <a:r>
            <a:rPr lang="en-GB" sz="2000" noProof="0" dirty="0">
              <a:latin typeface="Tahoma" panose="020B0604030504040204" pitchFamily="34" charset="0"/>
              <a:ea typeface="Tahoma" panose="020B0604030504040204" pitchFamily="34" charset="0"/>
              <a:cs typeface="Tahoma" panose="020B0604030504040204" pitchFamily="34" charset="0"/>
            </a:rPr>
            <a:t>)</a:t>
          </a:r>
        </a:p>
      </dgm:t>
    </dgm:pt>
    <dgm:pt modelId="{75F38E63-F9EB-4E2F-83CB-EE9CB677E27E}" type="parTrans" cxnId="{512277D6-0AF2-49E0-9D24-75C3B70F3542}">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DA2620B2-EC3D-45D4-8165-314D5FDF629C}" type="sibTrans" cxnId="{512277D6-0AF2-49E0-9D24-75C3B70F3542}">
      <dgm:prSet/>
      <dgm:spPr/>
      <dgm:t>
        <a:bodyPr/>
        <a:lstStyle/>
        <a:p>
          <a:endParaRPr lang="en-GB" sz="2000">
            <a:latin typeface="Tahoma" panose="020B0604030504040204" pitchFamily="34" charset="0"/>
            <a:ea typeface="Tahoma" panose="020B0604030504040204" pitchFamily="34" charset="0"/>
            <a:cs typeface="Tahoma" panose="020B0604030504040204" pitchFamily="34" charset="0"/>
          </a:endParaRPr>
        </a:p>
      </dgm:t>
    </dgm:pt>
    <dgm:pt modelId="{BC12A296-2C16-4890-97CE-6F07F800CA1F}">
      <dgm:prSet phldrT="[Text]" custT="1"/>
      <dgm:spPr/>
      <dgm:t>
        <a:bodyPr/>
        <a:lstStyle/>
        <a:p>
          <a:r>
            <a:rPr lang="en-GB" sz="2000" noProof="0" dirty="0">
              <a:latin typeface="Tahoma" panose="020B0604030504040204" pitchFamily="34" charset="0"/>
              <a:ea typeface="Tahoma" panose="020B0604030504040204" pitchFamily="34" charset="0"/>
              <a:cs typeface="Tahoma" panose="020B0604030504040204" pitchFamily="34" charset="0"/>
            </a:rPr>
            <a:t>Impact evaluation</a:t>
          </a:r>
        </a:p>
      </dgm:t>
    </dgm:pt>
    <dgm:pt modelId="{64A3C947-4AED-4228-B578-B89A9F3F810D}" type="parTrans" cxnId="{5A050C5B-FEF2-4298-A519-FFA2800E7C9B}">
      <dgm:prSet/>
      <dgm:spPr/>
      <dgm:t>
        <a:bodyPr/>
        <a:lstStyle/>
        <a:p>
          <a:endParaRPr lang="en-GB"/>
        </a:p>
      </dgm:t>
    </dgm:pt>
    <dgm:pt modelId="{868CD569-F196-4810-902A-E6AE3D0DA900}" type="sibTrans" cxnId="{5A050C5B-FEF2-4298-A519-FFA2800E7C9B}">
      <dgm:prSet/>
      <dgm:spPr/>
      <dgm:t>
        <a:bodyPr/>
        <a:lstStyle/>
        <a:p>
          <a:endParaRPr lang="en-GB"/>
        </a:p>
      </dgm:t>
    </dgm:pt>
    <dgm:pt modelId="{70663F95-3C2B-4689-A5DE-97B4FB3E659F}">
      <dgm:prSet phldrT="[Text]" custT="1"/>
      <dgm:spPr/>
      <dgm:t>
        <a:bodyPr/>
        <a:lstStyle/>
        <a:p>
          <a:r>
            <a:rPr lang="en-GB" sz="2000" noProof="0" dirty="0">
              <a:latin typeface="Tahoma" panose="020B0604030504040204" pitchFamily="34" charset="0"/>
              <a:ea typeface="Tahoma" panose="020B0604030504040204" pitchFamily="34" charset="0"/>
              <a:cs typeface="Tahoma" panose="020B0604030504040204" pitchFamily="34" charset="0"/>
            </a:rPr>
            <a:t>Budget allocation</a:t>
          </a:r>
        </a:p>
      </dgm:t>
    </dgm:pt>
    <dgm:pt modelId="{1B1C022A-3831-4E03-9700-44E10BCD5A24}" type="parTrans" cxnId="{51AD8DDD-D799-48DC-89D5-409196642154}">
      <dgm:prSet/>
      <dgm:spPr/>
      <dgm:t>
        <a:bodyPr/>
        <a:lstStyle/>
        <a:p>
          <a:endParaRPr lang="en-GB"/>
        </a:p>
      </dgm:t>
    </dgm:pt>
    <dgm:pt modelId="{8B8900ED-3175-4251-A1DB-405007418F04}" type="sibTrans" cxnId="{51AD8DDD-D799-48DC-89D5-409196642154}">
      <dgm:prSet/>
      <dgm:spPr/>
      <dgm:t>
        <a:bodyPr/>
        <a:lstStyle/>
        <a:p>
          <a:endParaRPr lang="en-GB"/>
        </a:p>
      </dgm:t>
    </dgm:pt>
    <dgm:pt modelId="{E02F57C0-8350-41C0-B463-3A14A19BD9C0}">
      <dgm:prSet phldrT="[Text]" custT="1"/>
      <dgm:spPr/>
      <dgm:t>
        <a:bodyPr/>
        <a:lstStyle/>
        <a:p>
          <a:r>
            <a:rPr lang="en-GB" sz="2000" b="1" noProof="0" dirty="0">
              <a:latin typeface="Tahoma" panose="020B0604030504040204" pitchFamily="34" charset="0"/>
              <a:ea typeface="Tahoma" panose="020B0604030504040204" pitchFamily="34" charset="0"/>
              <a:cs typeface="Tahoma" panose="020B0604030504040204" pitchFamily="34" charset="0"/>
            </a:rPr>
            <a:t>Erasmus+ Offices</a:t>
          </a:r>
          <a:r>
            <a:rPr lang="en-GB" sz="2000" noProof="0" dirty="0">
              <a:latin typeface="Tahoma" panose="020B0604030504040204" pitchFamily="34" charset="0"/>
              <a:ea typeface="Tahoma" panose="020B0604030504040204" pitchFamily="34" charset="0"/>
              <a:cs typeface="Tahoma" panose="020B0604030504040204" pitchFamily="34" charset="0"/>
            </a:rPr>
            <a:t> (ex-Tempus </a:t>
          </a:r>
          <a:r>
            <a:rPr lang="en-GB" sz="2000" noProof="0" dirty="0" err="1">
              <a:latin typeface="Tahoma" panose="020B0604030504040204" pitchFamily="34" charset="0"/>
              <a:ea typeface="Tahoma" panose="020B0604030504040204" pitchFamily="34" charset="0"/>
              <a:cs typeface="Tahoma" panose="020B0604030504040204" pitchFamily="34" charset="0"/>
            </a:rPr>
            <a:t>cntries</a:t>
          </a:r>
          <a:r>
            <a:rPr lang="en-GB" sz="2000" noProof="0" dirty="0">
              <a:latin typeface="Tahoma" panose="020B0604030504040204" pitchFamily="34" charset="0"/>
              <a:ea typeface="Tahoma" panose="020B0604030504040204" pitchFamily="34" charset="0"/>
              <a:cs typeface="Tahoma" panose="020B0604030504040204" pitchFamily="34" charset="0"/>
            </a:rPr>
            <a:t>)</a:t>
          </a:r>
        </a:p>
      </dgm:t>
    </dgm:pt>
    <dgm:pt modelId="{B663C785-E410-4619-9B57-9518FFD25951}" type="parTrans" cxnId="{DCF437A7-C8AC-4B2E-B907-E52F7A79063B}">
      <dgm:prSet/>
      <dgm:spPr/>
      <dgm:t>
        <a:bodyPr/>
        <a:lstStyle/>
        <a:p>
          <a:endParaRPr lang="en-GB"/>
        </a:p>
      </dgm:t>
    </dgm:pt>
    <dgm:pt modelId="{C88C6EA0-F507-47CD-B124-26FF6EEAC7C1}" type="sibTrans" cxnId="{DCF437A7-C8AC-4B2E-B907-E52F7A79063B}">
      <dgm:prSet/>
      <dgm:spPr/>
      <dgm:t>
        <a:bodyPr/>
        <a:lstStyle/>
        <a:p>
          <a:endParaRPr lang="en-GB"/>
        </a:p>
      </dgm:t>
    </dgm:pt>
    <dgm:pt modelId="{A8B1D897-3BD7-426B-8381-B68D117584AB}">
      <dgm:prSet phldrT="[Text]" custT="1"/>
      <dgm:spPr/>
      <dgm:t>
        <a:bodyPr/>
        <a:lstStyle/>
        <a:p>
          <a:r>
            <a:rPr lang="en-GB" sz="2000" b="1" noProof="0" dirty="0">
              <a:latin typeface="Tahoma" panose="020B0604030504040204" pitchFamily="34" charset="0"/>
              <a:ea typeface="Tahoma" panose="020B0604030504040204" pitchFamily="34" charset="0"/>
              <a:cs typeface="Tahoma" panose="020B0604030504040204" pitchFamily="34" charset="0"/>
            </a:rPr>
            <a:t>EU Delegations</a:t>
          </a:r>
          <a:br>
            <a:rPr lang="en-GB" sz="2000" b="1" noProof="0" dirty="0">
              <a:latin typeface="Tahoma" panose="020B0604030504040204" pitchFamily="34" charset="0"/>
              <a:ea typeface="Tahoma" panose="020B0604030504040204" pitchFamily="34" charset="0"/>
              <a:cs typeface="Tahoma" panose="020B0604030504040204" pitchFamily="34" charset="0"/>
            </a:rPr>
          </a:br>
          <a:r>
            <a:rPr lang="en-GB" sz="2000" b="0" noProof="0" dirty="0">
              <a:latin typeface="Tahoma" panose="020B0604030504040204" pitchFamily="34" charset="0"/>
              <a:ea typeface="Tahoma" panose="020B0604030504040204" pitchFamily="34" charset="0"/>
              <a:cs typeface="Tahoma" panose="020B0604030504040204" pitchFamily="34" charset="0"/>
            </a:rPr>
            <a:t>(</a:t>
          </a:r>
          <a:r>
            <a:rPr lang="en-GB" sz="2000" noProof="0" dirty="0">
              <a:latin typeface="Tahoma" panose="020B0604030504040204" pitchFamily="34" charset="0"/>
              <a:ea typeface="Tahoma" panose="020B0604030504040204" pitchFamily="34" charset="0"/>
              <a:cs typeface="Tahoma" panose="020B0604030504040204" pitchFamily="34" charset="0"/>
            </a:rPr>
            <a:t>all </a:t>
          </a:r>
          <a:r>
            <a:rPr lang="en-GB" sz="2000" noProof="0" dirty="0" err="1">
              <a:latin typeface="Tahoma" panose="020B0604030504040204" pitchFamily="34" charset="0"/>
              <a:ea typeface="Tahoma" panose="020B0604030504040204" pitchFamily="34" charset="0"/>
              <a:cs typeface="Tahoma" panose="020B0604030504040204" pitchFamily="34" charset="0"/>
            </a:rPr>
            <a:t>Prtnr</a:t>
          </a:r>
          <a:r>
            <a:rPr lang="en-GB" sz="2000" noProof="0" dirty="0">
              <a:latin typeface="Tahoma" panose="020B0604030504040204" pitchFamily="34" charset="0"/>
              <a:ea typeface="Tahoma" panose="020B0604030504040204" pitchFamily="34" charset="0"/>
              <a:cs typeface="Tahoma" panose="020B0604030504040204" pitchFamily="34" charset="0"/>
            </a:rPr>
            <a:t> </a:t>
          </a:r>
          <a:r>
            <a:rPr lang="en-GB" sz="2000" noProof="0" dirty="0" err="1">
              <a:latin typeface="Tahoma" panose="020B0604030504040204" pitchFamily="34" charset="0"/>
              <a:ea typeface="Tahoma" panose="020B0604030504040204" pitchFamily="34" charset="0"/>
              <a:cs typeface="Tahoma" panose="020B0604030504040204" pitchFamily="34" charset="0"/>
            </a:rPr>
            <a:t>Cntries</a:t>
          </a:r>
          <a:r>
            <a:rPr lang="en-GB" sz="2000" noProof="0" dirty="0">
              <a:latin typeface="Tahoma" panose="020B0604030504040204" pitchFamily="34" charset="0"/>
              <a:ea typeface="Tahoma" panose="020B0604030504040204" pitchFamily="34" charset="0"/>
              <a:cs typeface="Tahoma" panose="020B0604030504040204" pitchFamily="34" charset="0"/>
            </a:rPr>
            <a:t>).</a:t>
          </a:r>
        </a:p>
      </dgm:t>
    </dgm:pt>
    <dgm:pt modelId="{39F861DF-2611-4947-B3AF-DF270A6F53AF}" type="parTrans" cxnId="{5C8C1FC6-8CC9-42BB-8400-D13E68777870}">
      <dgm:prSet/>
      <dgm:spPr/>
      <dgm:t>
        <a:bodyPr/>
        <a:lstStyle/>
        <a:p>
          <a:endParaRPr lang="en-GB"/>
        </a:p>
      </dgm:t>
    </dgm:pt>
    <dgm:pt modelId="{4F93D673-71EC-4937-95B3-523110C30D81}" type="sibTrans" cxnId="{5C8C1FC6-8CC9-42BB-8400-D13E68777870}">
      <dgm:prSet/>
      <dgm:spPr/>
      <dgm:t>
        <a:bodyPr/>
        <a:lstStyle/>
        <a:p>
          <a:endParaRPr lang="en-GB"/>
        </a:p>
      </dgm:t>
    </dgm:pt>
    <dgm:pt modelId="{F20C0EDA-64F9-4116-97E8-810D86DF0D00}" type="pres">
      <dgm:prSet presAssocID="{E5887F43-8A64-443B-84F7-4B8709F1670D}" presName="Name0" presStyleCnt="0">
        <dgm:presLayoutVars>
          <dgm:dir/>
          <dgm:animLvl val="lvl"/>
          <dgm:resizeHandles val="exact"/>
        </dgm:presLayoutVars>
      </dgm:prSet>
      <dgm:spPr/>
    </dgm:pt>
    <dgm:pt modelId="{0822A3D8-0B96-4B1B-93DF-F179685366FC}" type="pres">
      <dgm:prSet presAssocID="{BCF71BC6-DDEE-4171-8681-CAE84CDCDD2E}" presName="composite" presStyleCnt="0"/>
      <dgm:spPr/>
    </dgm:pt>
    <dgm:pt modelId="{6475F097-C1AB-4407-89A0-1F6519CFBEB0}" type="pres">
      <dgm:prSet presAssocID="{BCF71BC6-DDEE-4171-8681-CAE84CDCDD2E}" presName="parTx" presStyleLbl="alignNode1" presStyleIdx="0" presStyleCnt="3">
        <dgm:presLayoutVars>
          <dgm:chMax val="0"/>
          <dgm:chPref val="0"/>
          <dgm:bulletEnabled val="1"/>
        </dgm:presLayoutVars>
      </dgm:prSet>
      <dgm:spPr/>
    </dgm:pt>
    <dgm:pt modelId="{9258231A-266E-4E0B-BB09-6A906FE83817}" type="pres">
      <dgm:prSet presAssocID="{BCF71BC6-DDEE-4171-8681-CAE84CDCDD2E}" presName="desTx" presStyleLbl="alignAccFollowNode1" presStyleIdx="0" presStyleCnt="3" custScaleY="100000">
        <dgm:presLayoutVars>
          <dgm:bulletEnabled val="1"/>
        </dgm:presLayoutVars>
      </dgm:prSet>
      <dgm:spPr/>
    </dgm:pt>
    <dgm:pt modelId="{341C36C8-7BE2-4687-8120-73D069D53517}" type="pres">
      <dgm:prSet presAssocID="{DBC1A1A4-3615-4960-8AF3-A42909F535E9}" presName="space" presStyleCnt="0"/>
      <dgm:spPr/>
    </dgm:pt>
    <dgm:pt modelId="{743C55D4-BE83-479E-A5F7-186C782203A1}" type="pres">
      <dgm:prSet presAssocID="{BA55FEB6-86DC-4976-AC04-8807579C9AB6}" presName="composite" presStyleCnt="0"/>
      <dgm:spPr/>
    </dgm:pt>
    <dgm:pt modelId="{754BB30D-F16E-4A1F-8921-BCC972946440}" type="pres">
      <dgm:prSet presAssocID="{BA55FEB6-86DC-4976-AC04-8807579C9AB6}" presName="parTx" presStyleLbl="alignNode1" presStyleIdx="1" presStyleCnt="3">
        <dgm:presLayoutVars>
          <dgm:chMax val="0"/>
          <dgm:chPref val="0"/>
          <dgm:bulletEnabled val="1"/>
        </dgm:presLayoutVars>
      </dgm:prSet>
      <dgm:spPr/>
    </dgm:pt>
    <dgm:pt modelId="{4A899149-DF2B-45D6-906B-23DD2CD1F590}" type="pres">
      <dgm:prSet presAssocID="{BA55FEB6-86DC-4976-AC04-8807579C9AB6}" presName="desTx" presStyleLbl="alignAccFollowNode1" presStyleIdx="1" presStyleCnt="3">
        <dgm:presLayoutVars>
          <dgm:bulletEnabled val="1"/>
        </dgm:presLayoutVars>
      </dgm:prSet>
      <dgm:spPr/>
    </dgm:pt>
    <dgm:pt modelId="{A88EE608-441A-4146-840A-4757797C50E1}" type="pres">
      <dgm:prSet presAssocID="{F6E98650-CABE-4007-BEA6-841407164E62}" presName="space" presStyleCnt="0"/>
      <dgm:spPr/>
    </dgm:pt>
    <dgm:pt modelId="{EB966C03-E2BA-43FD-BBAD-3D896407EBD0}" type="pres">
      <dgm:prSet presAssocID="{6EEDEDBA-B7CA-4B84-B177-B8793267F2B2}" presName="composite" presStyleCnt="0"/>
      <dgm:spPr/>
    </dgm:pt>
    <dgm:pt modelId="{42124254-D44C-43AB-9C3E-5541C12154C1}" type="pres">
      <dgm:prSet presAssocID="{6EEDEDBA-B7CA-4B84-B177-B8793267F2B2}" presName="parTx" presStyleLbl="alignNode1" presStyleIdx="2" presStyleCnt="3" custLinFactNeighborX="5884" custLinFactNeighborY="-2224">
        <dgm:presLayoutVars>
          <dgm:chMax val="0"/>
          <dgm:chPref val="0"/>
          <dgm:bulletEnabled val="1"/>
        </dgm:presLayoutVars>
      </dgm:prSet>
      <dgm:spPr/>
    </dgm:pt>
    <dgm:pt modelId="{2B7E2FC0-2F9D-4BD1-B69A-98A28CB0C32A}" type="pres">
      <dgm:prSet presAssocID="{6EEDEDBA-B7CA-4B84-B177-B8793267F2B2}" presName="desTx" presStyleLbl="alignAccFollowNode1" presStyleIdx="2" presStyleCnt="3">
        <dgm:presLayoutVars>
          <dgm:bulletEnabled val="1"/>
        </dgm:presLayoutVars>
      </dgm:prSet>
      <dgm:spPr/>
    </dgm:pt>
  </dgm:ptLst>
  <dgm:cxnLst>
    <dgm:cxn modelId="{CC35D716-9086-4966-A5E2-8F1D23E3907E}" srcId="{E5887F43-8A64-443B-84F7-4B8709F1670D}" destId="{6EEDEDBA-B7CA-4B84-B177-B8793267F2B2}" srcOrd="2" destOrd="0" parTransId="{33394608-B0B5-4D2C-BDFB-B8B95A0B0123}" sibTransId="{BBD99E82-4418-409B-88F8-4CE26F3AEEE8}"/>
    <dgm:cxn modelId="{5FCB2B19-3F37-41C4-81CE-92B9A261EC20}" type="presOf" srcId="{E5887F43-8A64-443B-84F7-4B8709F1670D}" destId="{F20C0EDA-64F9-4116-97E8-810D86DF0D00}" srcOrd="0" destOrd="0" presId="urn:microsoft.com/office/officeart/2005/8/layout/hList1"/>
    <dgm:cxn modelId="{17FA3C26-9E9B-4EBC-A0A3-0284914B4C98}" srcId="{E5887F43-8A64-443B-84F7-4B8709F1670D}" destId="{BCF71BC6-DDEE-4171-8681-CAE84CDCDD2E}" srcOrd="0" destOrd="0" parTransId="{79E25A3C-952A-475D-84CD-30B075711F84}" sibTransId="{DBC1A1A4-3615-4960-8AF3-A42909F535E9}"/>
    <dgm:cxn modelId="{01C5392D-13F1-41B4-97A0-86827E8CA43C}" type="presOf" srcId="{BCF71BC6-DDEE-4171-8681-CAE84CDCDD2E}" destId="{6475F097-C1AB-4407-89A0-1F6519CFBEB0}" srcOrd="0" destOrd="0" presId="urn:microsoft.com/office/officeart/2005/8/layout/hList1"/>
    <dgm:cxn modelId="{E320802F-6250-448A-AC2D-60B9EF623139}" srcId="{BA55FEB6-86DC-4976-AC04-8807579C9AB6}" destId="{7493F817-4D49-4C1F-A1A0-E6444FEA95E2}" srcOrd="0" destOrd="0" parTransId="{E0EAA528-55BD-4A61-B15F-B90E67321DB0}" sibTransId="{60F083E8-424F-4BBC-80D4-953D1FE445C0}"/>
    <dgm:cxn modelId="{7C4D1B39-5D05-4254-89BA-C8BB30D2AFFB}" srcId="{E5887F43-8A64-443B-84F7-4B8709F1670D}" destId="{BA55FEB6-86DC-4976-AC04-8807579C9AB6}" srcOrd="1" destOrd="0" parTransId="{EE97235A-FBF7-46A6-8C00-7C4907128ED5}" sibTransId="{F6E98650-CABE-4007-BEA6-841407164E62}"/>
    <dgm:cxn modelId="{5A050C5B-FEF2-4298-A519-FFA2800E7C9B}" srcId="{BCF71BC6-DDEE-4171-8681-CAE84CDCDD2E}" destId="{BC12A296-2C16-4890-97CE-6F07F800CA1F}" srcOrd="2" destOrd="0" parTransId="{64A3C947-4AED-4228-B578-B89A9F3F810D}" sibTransId="{868CD569-F196-4810-902A-E6AE3D0DA900}"/>
    <dgm:cxn modelId="{8DCA045C-2824-49CC-8C80-D152E2C2BB66}" type="presOf" srcId="{1E2DC688-EE1A-4B4A-B708-3B7F001D421E}" destId="{4A899149-DF2B-45D6-906B-23DD2CD1F590}" srcOrd="0" destOrd="1" presId="urn:microsoft.com/office/officeart/2005/8/layout/hList1"/>
    <dgm:cxn modelId="{5E96B85F-2B87-4490-827A-2B463BE0553B}" type="presOf" srcId="{A8B1D897-3BD7-426B-8381-B68D117584AB}" destId="{2B7E2FC0-2F9D-4BD1-B69A-98A28CB0C32A}" srcOrd="0" destOrd="2" presId="urn:microsoft.com/office/officeart/2005/8/layout/hList1"/>
    <dgm:cxn modelId="{602C1962-9E23-4D3A-A876-495397F71322}" srcId="{BA55FEB6-86DC-4976-AC04-8807579C9AB6}" destId="{1E2DC688-EE1A-4B4A-B708-3B7F001D421E}" srcOrd="1" destOrd="0" parTransId="{6E806933-C584-4ABC-AD2B-05F9CA5EB5D6}" sibTransId="{DA476D21-0D36-478D-A0FE-602DFF383470}"/>
    <dgm:cxn modelId="{79043946-435D-4C75-B0C2-924FF258C71A}" type="presOf" srcId="{70663F95-3C2B-4689-A5DE-97B4FB3E659F}" destId="{9258231A-266E-4E0B-BB09-6A906FE83817}" srcOrd="0" destOrd="1" presId="urn:microsoft.com/office/officeart/2005/8/layout/hList1"/>
    <dgm:cxn modelId="{0CF8A567-3FD2-4429-A72B-B391BA45AD7B}" type="presOf" srcId="{EAADAD80-4F18-476A-8BC8-5E17AB82806C}" destId="{2B7E2FC0-2F9D-4BD1-B69A-98A28CB0C32A}" srcOrd="0" destOrd="0" presId="urn:microsoft.com/office/officeart/2005/8/layout/hList1"/>
    <dgm:cxn modelId="{3A3AD368-0798-4B6A-8BFF-C2DF84FBBCC7}" srcId="{BCF71BC6-DDEE-4171-8681-CAE84CDCDD2E}" destId="{66E5F3B4-BBD8-4FC4-A84A-3399C14602C1}" srcOrd="0" destOrd="0" parTransId="{EF906A82-95BF-4909-9735-20B40417A752}" sibTransId="{6202613C-BF95-4355-988E-1E8B2732169B}"/>
    <dgm:cxn modelId="{8F366F7C-001A-4F40-8F3A-FCFBE39D7D13}" type="presOf" srcId="{BC12A296-2C16-4890-97CE-6F07F800CA1F}" destId="{9258231A-266E-4E0B-BB09-6A906FE83817}" srcOrd="0" destOrd="2" presId="urn:microsoft.com/office/officeart/2005/8/layout/hList1"/>
    <dgm:cxn modelId="{2881457D-BCBD-41C9-83A9-23550321BA47}" type="presOf" srcId="{66E5F3B4-BBD8-4FC4-A84A-3399C14602C1}" destId="{9258231A-266E-4E0B-BB09-6A906FE83817}" srcOrd="0" destOrd="0" presId="urn:microsoft.com/office/officeart/2005/8/layout/hList1"/>
    <dgm:cxn modelId="{660DFD93-40F4-487A-AF8F-6CC2F24E7116}" type="presOf" srcId="{6EEDEDBA-B7CA-4B84-B177-B8793267F2B2}" destId="{42124254-D44C-43AB-9C3E-5541C12154C1}" srcOrd="0" destOrd="0" presId="urn:microsoft.com/office/officeart/2005/8/layout/hList1"/>
    <dgm:cxn modelId="{DCF437A7-C8AC-4B2E-B907-E52F7A79063B}" srcId="{6EEDEDBA-B7CA-4B84-B177-B8793267F2B2}" destId="{E02F57C0-8350-41C0-B463-3A14A19BD9C0}" srcOrd="1" destOrd="0" parTransId="{B663C785-E410-4619-9B57-9518FFD25951}" sibTransId="{C88C6EA0-F507-47CD-B124-26FF6EEAC7C1}"/>
    <dgm:cxn modelId="{A0A50AC0-E7D9-4F0C-AB01-FFB6CAA219FF}" type="presOf" srcId="{BA55FEB6-86DC-4976-AC04-8807579C9AB6}" destId="{754BB30D-F16E-4A1F-8921-BCC972946440}" srcOrd="0" destOrd="0" presId="urn:microsoft.com/office/officeart/2005/8/layout/hList1"/>
    <dgm:cxn modelId="{5C8C1FC6-8CC9-42BB-8400-D13E68777870}" srcId="{6EEDEDBA-B7CA-4B84-B177-B8793267F2B2}" destId="{A8B1D897-3BD7-426B-8381-B68D117584AB}" srcOrd="2" destOrd="0" parTransId="{39F861DF-2611-4947-B3AF-DF270A6F53AF}" sibTransId="{4F93D673-71EC-4937-95B3-523110C30D81}"/>
    <dgm:cxn modelId="{CFC9ECD5-D591-442C-BBD3-5AB8A8E7850F}" type="presOf" srcId="{E02F57C0-8350-41C0-B463-3A14A19BD9C0}" destId="{2B7E2FC0-2F9D-4BD1-B69A-98A28CB0C32A}" srcOrd="0" destOrd="1" presId="urn:microsoft.com/office/officeart/2005/8/layout/hList1"/>
    <dgm:cxn modelId="{512277D6-0AF2-49E0-9D24-75C3B70F3542}" srcId="{6EEDEDBA-B7CA-4B84-B177-B8793267F2B2}" destId="{EAADAD80-4F18-476A-8BC8-5E17AB82806C}" srcOrd="0" destOrd="0" parTransId="{75F38E63-F9EB-4E2F-83CB-EE9CB677E27E}" sibTransId="{DA2620B2-EC3D-45D4-8165-314D5FDF629C}"/>
    <dgm:cxn modelId="{51AD8DDD-D799-48DC-89D5-409196642154}" srcId="{BCF71BC6-DDEE-4171-8681-CAE84CDCDD2E}" destId="{70663F95-3C2B-4689-A5DE-97B4FB3E659F}" srcOrd="1" destOrd="0" parTransId="{1B1C022A-3831-4E03-9700-44E10BCD5A24}" sibTransId="{8B8900ED-3175-4251-A1DB-405007418F04}"/>
    <dgm:cxn modelId="{9DE3B1FF-6642-4EB0-A20A-932952E14000}" type="presOf" srcId="{7493F817-4D49-4C1F-A1A0-E6444FEA95E2}" destId="{4A899149-DF2B-45D6-906B-23DD2CD1F590}" srcOrd="0" destOrd="0" presId="urn:microsoft.com/office/officeart/2005/8/layout/hList1"/>
    <dgm:cxn modelId="{CCAFCA7B-6662-4F21-9505-ED6E9FA16773}" type="presParOf" srcId="{F20C0EDA-64F9-4116-97E8-810D86DF0D00}" destId="{0822A3D8-0B96-4B1B-93DF-F179685366FC}" srcOrd="0" destOrd="0" presId="urn:microsoft.com/office/officeart/2005/8/layout/hList1"/>
    <dgm:cxn modelId="{199AA14B-3C9A-4379-9D87-09ED9F265ACC}" type="presParOf" srcId="{0822A3D8-0B96-4B1B-93DF-F179685366FC}" destId="{6475F097-C1AB-4407-89A0-1F6519CFBEB0}" srcOrd="0" destOrd="0" presId="urn:microsoft.com/office/officeart/2005/8/layout/hList1"/>
    <dgm:cxn modelId="{8E69BC9B-9AAB-4C92-97E4-136089E1DD31}" type="presParOf" srcId="{0822A3D8-0B96-4B1B-93DF-F179685366FC}" destId="{9258231A-266E-4E0B-BB09-6A906FE83817}" srcOrd="1" destOrd="0" presId="urn:microsoft.com/office/officeart/2005/8/layout/hList1"/>
    <dgm:cxn modelId="{64992D6F-82E5-4A50-9A4C-7FDDFACCEA3C}" type="presParOf" srcId="{F20C0EDA-64F9-4116-97E8-810D86DF0D00}" destId="{341C36C8-7BE2-4687-8120-73D069D53517}" srcOrd="1" destOrd="0" presId="urn:microsoft.com/office/officeart/2005/8/layout/hList1"/>
    <dgm:cxn modelId="{618C2378-2520-4303-854B-D10C81187629}" type="presParOf" srcId="{F20C0EDA-64F9-4116-97E8-810D86DF0D00}" destId="{743C55D4-BE83-479E-A5F7-186C782203A1}" srcOrd="2" destOrd="0" presId="urn:microsoft.com/office/officeart/2005/8/layout/hList1"/>
    <dgm:cxn modelId="{37C71425-E4C2-420A-8302-9C9C23411211}" type="presParOf" srcId="{743C55D4-BE83-479E-A5F7-186C782203A1}" destId="{754BB30D-F16E-4A1F-8921-BCC972946440}" srcOrd="0" destOrd="0" presId="urn:microsoft.com/office/officeart/2005/8/layout/hList1"/>
    <dgm:cxn modelId="{79A94EAD-E61E-4137-8625-25AE09F89F42}" type="presParOf" srcId="{743C55D4-BE83-479E-A5F7-186C782203A1}" destId="{4A899149-DF2B-45D6-906B-23DD2CD1F590}" srcOrd="1" destOrd="0" presId="urn:microsoft.com/office/officeart/2005/8/layout/hList1"/>
    <dgm:cxn modelId="{6BF44616-599E-4E40-BFFC-372F7608B972}" type="presParOf" srcId="{F20C0EDA-64F9-4116-97E8-810D86DF0D00}" destId="{A88EE608-441A-4146-840A-4757797C50E1}" srcOrd="3" destOrd="0" presId="urn:microsoft.com/office/officeart/2005/8/layout/hList1"/>
    <dgm:cxn modelId="{D30AD4AE-6AAB-4A06-A7F2-754F826ED137}" type="presParOf" srcId="{F20C0EDA-64F9-4116-97E8-810D86DF0D00}" destId="{EB966C03-E2BA-43FD-BBAD-3D896407EBD0}" srcOrd="4" destOrd="0" presId="urn:microsoft.com/office/officeart/2005/8/layout/hList1"/>
    <dgm:cxn modelId="{1F9F8CF0-29EA-4808-9220-30948D63EFE6}" type="presParOf" srcId="{EB966C03-E2BA-43FD-BBAD-3D896407EBD0}" destId="{42124254-D44C-43AB-9C3E-5541C12154C1}" srcOrd="0" destOrd="0" presId="urn:microsoft.com/office/officeart/2005/8/layout/hList1"/>
    <dgm:cxn modelId="{FD29626C-D7A9-4EF6-9CF3-86E1C7421B2A}" type="presParOf" srcId="{EB966C03-E2BA-43FD-BBAD-3D896407EBD0}" destId="{2B7E2FC0-2F9D-4BD1-B69A-98A28CB0C3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84271-4A11-4680-A05D-E54A08AB0CF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7D4C40A4-3A4B-4348-A375-7A5202426D70}">
      <dgm:prSet phldrT="[Text]" custT="1"/>
      <dgm:spPr>
        <a:solidFill>
          <a:srgbClr val="00B0F0"/>
        </a:solidFill>
      </dgm:spPr>
      <dgm:t>
        <a:bodyPr/>
        <a:lstStyle/>
        <a:p>
          <a:r>
            <a:rPr lang="en-GB" sz="1200" b="1" dirty="0">
              <a:solidFill>
                <a:srgbClr val="FFFF00"/>
              </a:solidFill>
            </a:rPr>
            <a:t>EC</a:t>
          </a:r>
          <a:br>
            <a:rPr lang="en-GB" sz="1200" b="1" dirty="0">
              <a:solidFill>
                <a:srgbClr val="FFFF00"/>
              </a:solidFill>
            </a:rPr>
          </a:br>
          <a:r>
            <a:rPr lang="en-GB" sz="1200" b="1" dirty="0">
              <a:solidFill>
                <a:srgbClr val="FFFF00"/>
              </a:solidFill>
            </a:rPr>
            <a:t>E+ CBHE regulations</a:t>
          </a:r>
        </a:p>
      </dgm:t>
    </dgm:pt>
    <dgm:pt modelId="{79032CB6-C995-477F-B859-284BAF6A37E2}" type="parTrans" cxnId="{8129EFE9-EEE7-48F3-B174-9A2EEBDA98DB}">
      <dgm:prSet/>
      <dgm:spPr/>
      <dgm:t>
        <a:bodyPr/>
        <a:lstStyle/>
        <a:p>
          <a:endParaRPr lang="en-GB"/>
        </a:p>
      </dgm:t>
    </dgm:pt>
    <dgm:pt modelId="{89C21ABF-1B1A-4672-B203-685DBFBAD3C3}" type="sibTrans" cxnId="{8129EFE9-EEE7-48F3-B174-9A2EEBDA98DB}">
      <dgm:prSet/>
      <dgm:spPr/>
      <dgm:t>
        <a:bodyPr/>
        <a:lstStyle/>
        <a:p>
          <a:endParaRPr lang="en-GB"/>
        </a:p>
      </dgm:t>
    </dgm:pt>
    <dgm:pt modelId="{D2CE96A8-FF59-47E1-980E-460FEBAF22F6}">
      <dgm:prSet phldrT="[Text]"/>
      <dgm:spPr>
        <a:solidFill>
          <a:srgbClr val="FF0000"/>
        </a:solidFill>
      </dgm:spPr>
      <dgm:t>
        <a:bodyPr/>
        <a:lstStyle/>
        <a:p>
          <a:r>
            <a:rPr lang="en-GB" b="1" dirty="0"/>
            <a:t>National Legislation</a:t>
          </a:r>
        </a:p>
      </dgm:t>
    </dgm:pt>
    <dgm:pt modelId="{70DAA9A6-6A34-4345-9E77-6D33D620A30E}" type="parTrans" cxnId="{E2823A66-8FFA-4D2B-B85D-B7CE37DF7E4F}">
      <dgm:prSet/>
      <dgm:spPr/>
      <dgm:t>
        <a:bodyPr/>
        <a:lstStyle/>
        <a:p>
          <a:endParaRPr lang="en-GB"/>
        </a:p>
      </dgm:t>
    </dgm:pt>
    <dgm:pt modelId="{1F4A8327-8F8E-4B82-81B1-99FDCC24C500}" type="sibTrans" cxnId="{E2823A66-8FFA-4D2B-B85D-B7CE37DF7E4F}">
      <dgm:prSet/>
      <dgm:spPr/>
      <dgm:t>
        <a:bodyPr/>
        <a:lstStyle/>
        <a:p>
          <a:endParaRPr lang="en-GB"/>
        </a:p>
      </dgm:t>
    </dgm:pt>
    <dgm:pt modelId="{14930E9F-8002-4FB3-9F58-F90B6274B094}">
      <dgm:prSet phldrT="[Text]"/>
      <dgm:spPr>
        <a:solidFill>
          <a:srgbClr val="92D050"/>
        </a:solidFill>
      </dgm:spPr>
      <dgm:t>
        <a:bodyPr/>
        <a:lstStyle/>
        <a:p>
          <a:r>
            <a:rPr lang="en-GB" b="1" dirty="0"/>
            <a:t>Your working arrangements</a:t>
          </a:r>
        </a:p>
      </dgm:t>
    </dgm:pt>
    <dgm:pt modelId="{344AA23C-6F20-40A2-AC5F-ADD0A20F6DE8}" type="parTrans" cxnId="{91C350AB-44B8-49C9-B5A6-3DD8FCB1A77B}">
      <dgm:prSet/>
      <dgm:spPr/>
      <dgm:t>
        <a:bodyPr/>
        <a:lstStyle/>
        <a:p>
          <a:endParaRPr lang="en-GB"/>
        </a:p>
      </dgm:t>
    </dgm:pt>
    <dgm:pt modelId="{E1049C0D-2BD7-41CA-A787-713FBC3DA36A}" type="sibTrans" cxnId="{91C350AB-44B8-49C9-B5A6-3DD8FCB1A77B}">
      <dgm:prSet/>
      <dgm:spPr/>
      <dgm:t>
        <a:bodyPr/>
        <a:lstStyle/>
        <a:p>
          <a:endParaRPr lang="en-GB"/>
        </a:p>
      </dgm:t>
    </dgm:pt>
    <dgm:pt modelId="{0DF63A7B-BD31-43EE-B608-EBD43676D90D}">
      <dgm:prSet phldrT="[Text]"/>
      <dgm:spPr>
        <a:solidFill>
          <a:srgbClr val="FFC000"/>
        </a:solidFill>
      </dgm:spPr>
      <dgm:t>
        <a:bodyPr/>
        <a:lstStyle/>
        <a:p>
          <a:r>
            <a:rPr lang="en-GB" b="1" dirty="0"/>
            <a:t>Institutional Practice</a:t>
          </a:r>
        </a:p>
      </dgm:t>
    </dgm:pt>
    <dgm:pt modelId="{BF17BB94-B3D9-41AA-9BC8-D64D50CD894C}" type="parTrans" cxnId="{27B7694B-82CA-4A30-B1AB-7F2CE4427C73}">
      <dgm:prSet/>
      <dgm:spPr/>
      <dgm:t>
        <a:bodyPr/>
        <a:lstStyle/>
        <a:p>
          <a:endParaRPr lang="en-GB"/>
        </a:p>
      </dgm:t>
    </dgm:pt>
    <dgm:pt modelId="{8BC7E69E-D092-45D1-864A-731B54011C9F}" type="sibTrans" cxnId="{27B7694B-82CA-4A30-B1AB-7F2CE4427C73}">
      <dgm:prSet/>
      <dgm:spPr/>
      <dgm:t>
        <a:bodyPr/>
        <a:lstStyle/>
        <a:p>
          <a:endParaRPr lang="en-GB"/>
        </a:p>
      </dgm:t>
    </dgm:pt>
    <dgm:pt modelId="{E7C28C01-30BD-4E89-8B33-8E8936AC7E8D}" type="pres">
      <dgm:prSet presAssocID="{1F384271-4A11-4680-A05D-E54A08AB0CFB}" presName="compositeShape" presStyleCnt="0">
        <dgm:presLayoutVars>
          <dgm:chMax val="9"/>
          <dgm:dir/>
          <dgm:resizeHandles val="exact"/>
        </dgm:presLayoutVars>
      </dgm:prSet>
      <dgm:spPr/>
    </dgm:pt>
    <dgm:pt modelId="{6E40DD7E-C50D-4ED3-AFE2-BB75EB7E77ED}" type="pres">
      <dgm:prSet presAssocID="{1F384271-4A11-4680-A05D-E54A08AB0CFB}" presName="triangle1" presStyleLbl="node1" presStyleIdx="0" presStyleCnt="4" custScaleX="107308" custScaleY="108947" custLinFactNeighborY="4325">
        <dgm:presLayoutVars>
          <dgm:bulletEnabled val="1"/>
        </dgm:presLayoutVars>
      </dgm:prSet>
      <dgm:spPr/>
    </dgm:pt>
    <dgm:pt modelId="{D34B295A-0F19-49D1-B02B-951DA0475BE3}" type="pres">
      <dgm:prSet presAssocID="{1F384271-4A11-4680-A05D-E54A08AB0CFB}" presName="triangle2" presStyleLbl="node1" presStyleIdx="1" presStyleCnt="4">
        <dgm:presLayoutVars>
          <dgm:bulletEnabled val="1"/>
        </dgm:presLayoutVars>
      </dgm:prSet>
      <dgm:spPr/>
    </dgm:pt>
    <dgm:pt modelId="{0D8BF1D1-15EB-413A-BF68-2832EFB8ED55}" type="pres">
      <dgm:prSet presAssocID="{1F384271-4A11-4680-A05D-E54A08AB0CFB}" presName="triangle3" presStyleLbl="node1" presStyleIdx="2" presStyleCnt="4">
        <dgm:presLayoutVars>
          <dgm:bulletEnabled val="1"/>
        </dgm:presLayoutVars>
      </dgm:prSet>
      <dgm:spPr/>
    </dgm:pt>
    <dgm:pt modelId="{8E0E57CF-26A7-4CEB-945B-078839DAC2A9}" type="pres">
      <dgm:prSet presAssocID="{1F384271-4A11-4680-A05D-E54A08AB0CFB}" presName="triangle4" presStyleLbl="node1" presStyleIdx="3" presStyleCnt="4">
        <dgm:presLayoutVars>
          <dgm:bulletEnabled val="1"/>
        </dgm:presLayoutVars>
      </dgm:prSet>
      <dgm:spPr/>
    </dgm:pt>
  </dgm:ptLst>
  <dgm:cxnLst>
    <dgm:cxn modelId="{2D18CE08-A858-4AB3-8323-C8DD5DE4124E}" type="presOf" srcId="{7D4C40A4-3A4B-4348-A375-7A5202426D70}" destId="{6E40DD7E-C50D-4ED3-AFE2-BB75EB7E77ED}" srcOrd="0" destOrd="0" presId="urn:microsoft.com/office/officeart/2005/8/layout/pyramid4"/>
    <dgm:cxn modelId="{E2823A66-8FFA-4D2B-B85D-B7CE37DF7E4F}" srcId="{1F384271-4A11-4680-A05D-E54A08AB0CFB}" destId="{D2CE96A8-FF59-47E1-980E-460FEBAF22F6}" srcOrd="1" destOrd="0" parTransId="{70DAA9A6-6A34-4345-9E77-6D33D620A30E}" sibTransId="{1F4A8327-8F8E-4B82-81B1-99FDCC24C500}"/>
    <dgm:cxn modelId="{1D0FF167-3B1A-4BCF-85ED-A3195DC0E2EA}" type="presOf" srcId="{1F384271-4A11-4680-A05D-E54A08AB0CFB}" destId="{E7C28C01-30BD-4E89-8B33-8E8936AC7E8D}" srcOrd="0" destOrd="0" presId="urn:microsoft.com/office/officeart/2005/8/layout/pyramid4"/>
    <dgm:cxn modelId="{27B7694B-82CA-4A30-B1AB-7F2CE4427C73}" srcId="{1F384271-4A11-4680-A05D-E54A08AB0CFB}" destId="{0DF63A7B-BD31-43EE-B608-EBD43676D90D}" srcOrd="3" destOrd="0" parTransId="{BF17BB94-B3D9-41AA-9BC8-D64D50CD894C}" sibTransId="{8BC7E69E-D092-45D1-864A-731B54011C9F}"/>
    <dgm:cxn modelId="{1BEAC991-F44B-423D-BE56-8B196F79B531}" type="presOf" srcId="{D2CE96A8-FF59-47E1-980E-460FEBAF22F6}" destId="{D34B295A-0F19-49D1-B02B-951DA0475BE3}" srcOrd="0" destOrd="0" presId="urn:microsoft.com/office/officeart/2005/8/layout/pyramid4"/>
    <dgm:cxn modelId="{91C350AB-44B8-49C9-B5A6-3DD8FCB1A77B}" srcId="{1F384271-4A11-4680-A05D-E54A08AB0CFB}" destId="{14930E9F-8002-4FB3-9F58-F90B6274B094}" srcOrd="2" destOrd="0" parTransId="{344AA23C-6F20-40A2-AC5F-ADD0A20F6DE8}" sibTransId="{E1049C0D-2BD7-41CA-A787-713FBC3DA36A}"/>
    <dgm:cxn modelId="{0E42B9BC-B001-4C86-A0BD-47ED3840D21C}" type="presOf" srcId="{14930E9F-8002-4FB3-9F58-F90B6274B094}" destId="{0D8BF1D1-15EB-413A-BF68-2832EFB8ED55}" srcOrd="0" destOrd="0" presId="urn:microsoft.com/office/officeart/2005/8/layout/pyramid4"/>
    <dgm:cxn modelId="{8129EFE9-EEE7-48F3-B174-9A2EEBDA98DB}" srcId="{1F384271-4A11-4680-A05D-E54A08AB0CFB}" destId="{7D4C40A4-3A4B-4348-A375-7A5202426D70}" srcOrd="0" destOrd="0" parTransId="{79032CB6-C995-477F-B859-284BAF6A37E2}" sibTransId="{89C21ABF-1B1A-4672-B203-685DBFBAD3C3}"/>
    <dgm:cxn modelId="{B1F163F7-57FA-4E5C-ABF5-EAAC49598E17}" type="presOf" srcId="{0DF63A7B-BD31-43EE-B608-EBD43676D90D}" destId="{8E0E57CF-26A7-4CEB-945B-078839DAC2A9}" srcOrd="0" destOrd="0" presId="urn:microsoft.com/office/officeart/2005/8/layout/pyramid4"/>
    <dgm:cxn modelId="{FB2F265D-56E3-46CB-82C0-7C180A521122}" type="presParOf" srcId="{E7C28C01-30BD-4E89-8B33-8E8936AC7E8D}" destId="{6E40DD7E-C50D-4ED3-AFE2-BB75EB7E77ED}" srcOrd="0" destOrd="0" presId="urn:microsoft.com/office/officeart/2005/8/layout/pyramid4"/>
    <dgm:cxn modelId="{8313733E-C931-47AA-A155-4714FA829413}" type="presParOf" srcId="{E7C28C01-30BD-4E89-8B33-8E8936AC7E8D}" destId="{D34B295A-0F19-49D1-B02B-951DA0475BE3}" srcOrd="1" destOrd="0" presId="urn:microsoft.com/office/officeart/2005/8/layout/pyramid4"/>
    <dgm:cxn modelId="{94951AA9-FC11-4533-B041-B645CA2C2246}" type="presParOf" srcId="{E7C28C01-30BD-4E89-8B33-8E8936AC7E8D}" destId="{0D8BF1D1-15EB-413A-BF68-2832EFB8ED55}" srcOrd="2" destOrd="0" presId="urn:microsoft.com/office/officeart/2005/8/layout/pyramid4"/>
    <dgm:cxn modelId="{B3D0FB91-5171-41AB-A5D2-C02A68319857}" type="presParOf" srcId="{E7C28C01-30BD-4E89-8B33-8E8936AC7E8D}" destId="{8E0E57CF-26A7-4CEB-945B-078839DAC2A9}" srcOrd="3" destOrd="0" presId="urn:microsoft.com/office/officeart/2005/8/layout/pyramid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5F097-C1AB-4407-89A0-1F6519CFBEB0}">
      <dsp:nvSpPr>
        <dsp:cNvPr id="0" name=""/>
        <dsp:cNvSpPr/>
      </dsp:nvSpPr>
      <dsp:spPr>
        <a:xfrm>
          <a:off x="2928" y="1052"/>
          <a:ext cx="285571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Tahoma" panose="020B0604030504040204" pitchFamily="34" charset="0"/>
              <a:ea typeface="Tahoma" panose="020B0604030504040204" pitchFamily="34" charset="0"/>
              <a:cs typeface="Tahoma" panose="020B0604030504040204" pitchFamily="34" charset="0"/>
            </a:rPr>
            <a:t>The European Commission</a:t>
          </a:r>
        </a:p>
      </dsp:txBody>
      <dsp:txXfrm>
        <a:off x="2928" y="1052"/>
        <a:ext cx="2855714" cy="1094400"/>
      </dsp:txXfrm>
    </dsp:sp>
    <dsp:sp modelId="{9258231A-266E-4E0B-BB09-6A906FE83817}">
      <dsp:nvSpPr>
        <dsp:cNvPr id="0" name=""/>
        <dsp:cNvSpPr/>
      </dsp:nvSpPr>
      <dsp:spPr>
        <a:xfrm>
          <a:off x="2928" y="1095452"/>
          <a:ext cx="2855714" cy="20340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Policy making, priority setting</a:t>
          </a:r>
        </a:p>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Budget allocation</a:t>
          </a:r>
        </a:p>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Impact evaluation</a:t>
          </a:r>
        </a:p>
      </dsp:txBody>
      <dsp:txXfrm>
        <a:off x="2928" y="1095452"/>
        <a:ext cx="2855714" cy="2034044"/>
      </dsp:txXfrm>
    </dsp:sp>
    <dsp:sp modelId="{754BB30D-F16E-4A1F-8921-BCC972946440}">
      <dsp:nvSpPr>
        <dsp:cNvPr id="0" name=""/>
        <dsp:cNvSpPr/>
      </dsp:nvSpPr>
      <dsp:spPr>
        <a:xfrm>
          <a:off x="3258442" y="1052"/>
          <a:ext cx="285571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Tahoma" panose="020B0604030504040204" pitchFamily="34" charset="0"/>
              <a:ea typeface="Tahoma" panose="020B0604030504040204" pitchFamily="34" charset="0"/>
              <a:cs typeface="Tahoma" panose="020B0604030504040204" pitchFamily="34" charset="0"/>
            </a:rPr>
            <a:t>EACEA</a:t>
          </a:r>
        </a:p>
      </dsp:txBody>
      <dsp:txXfrm>
        <a:off x="3258442" y="1052"/>
        <a:ext cx="2855714" cy="1094400"/>
      </dsp:txXfrm>
    </dsp:sp>
    <dsp:sp modelId="{4A899149-DF2B-45D6-906B-23DD2CD1F590}">
      <dsp:nvSpPr>
        <dsp:cNvPr id="0" name=""/>
        <dsp:cNvSpPr/>
      </dsp:nvSpPr>
      <dsp:spPr>
        <a:xfrm>
          <a:off x="3258442" y="1095452"/>
          <a:ext cx="2855714" cy="20340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Management of calls</a:t>
          </a:r>
        </a:p>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Supports and monitors project implementation</a:t>
          </a:r>
        </a:p>
      </dsp:txBody>
      <dsp:txXfrm>
        <a:off x="3258442" y="1095452"/>
        <a:ext cx="2855714" cy="2034044"/>
      </dsp:txXfrm>
    </dsp:sp>
    <dsp:sp modelId="{42124254-D44C-43AB-9C3E-5541C12154C1}">
      <dsp:nvSpPr>
        <dsp:cNvPr id="0" name=""/>
        <dsp:cNvSpPr/>
      </dsp:nvSpPr>
      <dsp:spPr>
        <a:xfrm>
          <a:off x="6516885" y="0"/>
          <a:ext cx="285571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0"/>
            </a:spcAft>
            <a:buNone/>
          </a:pPr>
          <a:r>
            <a:rPr lang="fr-BE" sz="2000" b="1" kern="1200" noProof="0" dirty="0">
              <a:latin typeface="Tahoma" panose="020B0604030504040204" pitchFamily="34" charset="0"/>
              <a:ea typeface="Tahoma" panose="020B0604030504040204" pitchFamily="34" charset="0"/>
              <a:cs typeface="Tahoma" panose="020B0604030504040204" pitchFamily="34" charset="0"/>
            </a:rPr>
            <a:t>At national </a:t>
          </a:r>
          <a:r>
            <a:rPr lang="fr-BE" sz="2000" b="1" kern="1200" noProof="0" dirty="0" err="1">
              <a:latin typeface="Tahoma" panose="020B0604030504040204" pitchFamily="34" charset="0"/>
              <a:ea typeface="Tahoma" panose="020B0604030504040204" pitchFamily="34" charset="0"/>
              <a:cs typeface="Tahoma" panose="020B0604030504040204" pitchFamily="34" charset="0"/>
            </a:rPr>
            <a:t>level</a:t>
          </a:r>
          <a:endParaRPr lang="fr-BE" sz="2000" b="1" kern="1200" noProof="0" dirty="0">
            <a:latin typeface="Tahoma" panose="020B0604030504040204" pitchFamily="34" charset="0"/>
            <a:ea typeface="Tahoma" panose="020B0604030504040204" pitchFamily="34" charset="0"/>
            <a:cs typeface="Tahoma" panose="020B0604030504040204" pitchFamily="34" charset="0"/>
          </a:endParaRPr>
        </a:p>
      </dsp:txBody>
      <dsp:txXfrm>
        <a:off x="6516885" y="0"/>
        <a:ext cx="2855714" cy="1094400"/>
      </dsp:txXfrm>
    </dsp:sp>
    <dsp:sp modelId="{2B7E2FC0-2F9D-4BD1-B69A-98A28CB0C32A}">
      <dsp:nvSpPr>
        <dsp:cNvPr id="0" name=""/>
        <dsp:cNvSpPr/>
      </dsp:nvSpPr>
      <dsp:spPr>
        <a:xfrm>
          <a:off x="6513957" y="1095452"/>
          <a:ext cx="2855714" cy="20340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noProof="0" dirty="0">
              <a:latin typeface="Tahoma" panose="020B0604030504040204" pitchFamily="34" charset="0"/>
              <a:ea typeface="Tahoma" panose="020B0604030504040204" pitchFamily="34" charset="0"/>
              <a:cs typeface="Tahoma" panose="020B0604030504040204" pitchFamily="34" charset="0"/>
            </a:rPr>
            <a:t>National Agencies </a:t>
          </a:r>
          <a:r>
            <a:rPr lang="en-GB" sz="2000" b="0" kern="1200" noProof="0" dirty="0">
              <a:latin typeface="Tahoma" panose="020B0604030504040204" pitchFamily="34" charset="0"/>
              <a:ea typeface="Tahoma" panose="020B0604030504040204" pitchFamily="34" charset="0"/>
              <a:cs typeface="Tahoma" panose="020B0604030504040204" pitchFamily="34" charset="0"/>
            </a:rPr>
            <a:t>(</a:t>
          </a:r>
          <a:r>
            <a:rPr lang="en-GB" sz="2000" kern="1200" noProof="0" dirty="0">
              <a:latin typeface="Tahoma" panose="020B0604030504040204" pitchFamily="34" charset="0"/>
              <a:ea typeface="Tahoma" panose="020B0604030504040204" pitchFamily="34" charset="0"/>
              <a:cs typeface="Tahoma" panose="020B0604030504040204" pitchFamily="34" charset="0"/>
            </a:rPr>
            <a:t>Programme </a:t>
          </a:r>
          <a:r>
            <a:rPr lang="en-GB" sz="2000" kern="1200" noProof="0" dirty="0" err="1">
              <a:latin typeface="Tahoma" panose="020B0604030504040204" pitchFamily="34" charset="0"/>
              <a:ea typeface="Tahoma" panose="020B0604030504040204" pitchFamily="34" charset="0"/>
              <a:cs typeface="Tahoma" panose="020B0604030504040204" pitchFamily="34" charset="0"/>
            </a:rPr>
            <a:t>Cntries</a:t>
          </a:r>
          <a:r>
            <a:rPr lang="en-GB" sz="2000" kern="1200" noProof="0" dirty="0">
              <a:latin typeface="Tahoma" panose="020B0604030504040204" pitchFamily="34" charset="0"/>
              <a:ea typeface="Tahoma" panose="020B0604030504040204" pitchFamily="34" charset="0"/>
              <a:cs typeface="Tahoma" panose="020B0604030504040204" pitchFamily="34" charset="0"/>
            </a:rPr>
            <a:t>)</a:t>
          </a:r>
        </a:p>
        <a:p>
          <a:pPr marL="228600" lvl="1" indent="-228600" algn="l" defTabSz="889000">
            <a:lnSpc>
              <a:spcPct val="90000"/>
            </a:lnSpc>
            <a:spcBef>
              <a:spcPct val="0"/>
            </a:spcBef>
            <a:spcAft>
              <a:spcPct val="15000"/>
            </a:spcAft>
            <a:buChar char="•"/>
          </a:pPr>
          <a:r>
            <a:rPr lang="en-GB" sz="2000" b="1" kern="1200" noProof="0" dirty="0">
              <a:latin typeface="Tahoma" panose="020B0604030504040204" pitchFamily="34" charset="0"/>
              <a:ea typeface="Tahoma" panose="020B0604030504040204" pitchFamily="34" charset="0"/>
              <a:cs typeface="Tahoma" panose="020B0604030504040204" pitchFamily="34" charset="0"/>
            </a:rPr>
            <a:t>Erasmus+ Offices</a:t>
          </a:r>
          <a:r>
            <a:rPr lang="en-GB" sz="2000" kern="1200" noProof="0" dirty="0">
              <a:latin typeface="Tahoma" panose="020B0604030504040204" pitchFamily="34" charset="0"/>
              <a:ea typeface="Tahoma" panose="020B0604030504040204" pitchFamily="34" charset="0"/>
              <a:cs typeface="Tahoma" panose="020B0604030504040204" pitchFamily="34" charset="0"/>
            </a:rPr>
            <a:t> (ex-Tempus </a:t>
          </a:r>
          <a:r>
            <a:rPr lang="en-GB" sz="2000" kern="1200" noProof="0" dirty="0" err="1">
              <a:latin typeface="Tahoma" panose="020B0604030504040204" pitchFamily="34" charset="0"/>
              <a:ea typeface="Tahoma" panose="020B0604030504040204" pitchFamily="34" charset="0"/>
              <a:cs typeface="Tahoma" panose="020B0604030504040204" pitchFamily="34" charset="0"/>
            </a:rPr>
            <a:t>cntries</a:t>
          </a:r>
          <a:r>
            <a:rPr lang="en-GB" sz="2000" kern="1200" noProof="0" dirty="0">
              <a:latin typeface="Tahoma" panose="020B0604030504040204" pitchFamily="34" charset="0"/>
              <a:ea typeface="Tahoma" panose="020B0604030504040204" pitchFamily="34" charset="0"/>
              <a:cs typeface="Tahoma" panose="020B0604030504040204" pitchFamily="34" charset="0"/>
            </a:rPr>
            <a:t>)</a:t>
          </a:r>
        </a:p>
        <a:p>
          <a:pPr marL="228600" lvl="1" indent="-228600" algn="l" defTabSz="889000">
            <a:lnSpc>
              <a:spcPct val="90000"/>
            </a:lnSpc>
            <a:spcBef>
              <a:spcPct val="0"/>
            </a:spcBef>
            <a:spcAft>
              <a:spcPct val="15000"/>
            </a:spcAft>
            <a:buChar char="•"/>
          </a:pPr>
          <a:r>
            <a:rPr lang="en-GB" sz="2000" b="1" kern="1200" noProof="0" dirty="0">
              <a:latin typeface="Tahoma" panose="020B0604030504040204" pitchFamily="34" charset="0"/>
              <a:ea typeface="Tahoma" panose="020B0604030504040204" pitchFamily="34" charset="0"/>
              <a:cs typeface="Tahoma" panose="020B0604030504040204" pitchFamily="34" charset="0"/>
            </a:rPr>
            <a:t>EU Delegations</a:t>
          </a:r>
          <a:br>
            <a:rPr lang="en-GB" sz="2000" b="1" kern="1200" noProof="0" dirty="0">
              <a:latin typeface="Tahoma" panose="020B0604030504040204" pitchFamily="34" charset="0"/>
              <a:ea typeface="Tahoma" panose="020B0604030504040204" pitchFamily="34" charset="0"/>
              <a:cs typeface="Tahoma" panose="020B0604030504040204" pitchFamily="34" charset="0"/>
            </a:rPr>
          </a:br>
          <a:r>
            <a:rPr lang="en-GB" sz="2000" b="0" kern="1200" noProof="0" dirty="0">
              <a:latin typeface="Tahoma" panose="020B0604030504040204" pitchFamily="34" charset="0"/>
              <a:ea typeface="Tahoma" panose="020B0604030504040204" pitchFamily="34" charset="0"/>
              <a:cs typeface="Tahoma" panose="020B0604030504040204" pitchFamily="34" charset="0"/>
            </a:rPr>
            <a:t>(</a:t>
          </a:r>
          <a:r>
            <a:rPr lang="en-GB" sz="2000" kern="1200" noProof="0" dirty="0">
              <a:latin typeface="Tahoma" panose="020B0604030504040204" pitchFamily="34" charset="0"/>
              <a:ea typeface="Tahoma" panose="020B0604030504040204" pitchFamily="34" charset="0"/>
              <a:cs typeface="Tahoma" panose="020B0604030504040204" pitchFamily="34" charset="0"/>
            </a:rPr>
            <a:t>all </a:t>
          </a:r>
          <a:r>
            <a:rPr lang="en-GB" sz="2000" kern="1200" noProof="0" dirty="0" err="1">
              <a:latin typeface="Tahoma" panose="020B0604030504040204" pitchFamily="34" charset="0"/>
              <a:ea typeface="Tahoma" panose="020B0604030504040204" pitchFamily="34" charset="0"/>
              <a:cs typeface="Tahoma" panose="020B0604030504040204" pitchFamily="34" charset="0"/>
            </a:rPr>
            <a:t>Prtnr</a:t>
          </a:r>
          <a:r>
            <a:rPr lang="en-GB" sz="2000" kern="1200" noProof="0" dirty="0">
              <a:latin typeface="Tahoma" panose="020B0604030504040204" pitchFamily="34" charset="0"/>
              <a:ea typeface="Tahoma" panose="020B0604030504040204" pitchFamily="34" charset="0"/>
              <a:cs typeface="Tahoma" panose="020B0604030504040204" pitchFamily="34" charset="0"/>
            </a:rPr>
            <a:t> </a:t>
          </a:r>
          <a:r>
            <a:rPr lang="en-GB" sz="2000" kern="1200" noProof="0" dirty="0" err="1">
              <a:latin typeface="Tahoma" panose="020B0604030504040204" pitchFamily="34" charset="0"/>
              <a:ea typeface="Tahoma" panose="020B0604030504040204" pitchFamily="34" charset="0"/>
              <a:cs typeface="Tahoma" panose="020B0604030504040204" pitchFamily="34" charset="0"/>
            </a:rPr>
            <a:t>Cntries</a:t>
          </a:r>
          <a:r>
            <a:rPr lang="en-GB" sz="2000" kern="1200" noProof="0" dirty="0">
              <a:latin typeface="Tahoma" panose="020B0604030504040204" pitchFamily="34" charset="0"/>
              <a:ea typeface="Tahoma" panose="020B0604030504040204" pitchFamily="34" charset="0"/>
              <a:cs typeface="Tahoma" panose="020B0604030504040204" pitchFamily="34" charset="0"/>
            </a:rPr>
            <a:t>).</a:t>
          </a:r>
        </a:p>
      </dsp:txBody>
      <dsp:txXfrm>
        <a:off x="6513957" y="1095452"/>
        <a:ext cx="2855714" cy="2034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DD7E-C50D-4ED3-AFE2-BB75EB7E77ED}">
      <dsp:nvSpPr>
        <dsp:cNvPr id="0" name=""/>
        <dsp:cNvSpPr/>
      </dsp:nvSpPr>
      <dsp:spPr>
        <a:xfrm>
          <a:off x="2120896" y="45969"/>
          <a:ext cx="2362206" cy="2398286"/>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FFFF00"/>
              </a:solidFill>
            </a:rPr>
            <a:t>EC</a:t>
          </a:r>
          <a:br>
            <a:rPr lang="en-GB" sz="1200" b="1" kern="1200" dirty="0">
              <a:solidFill>
                <a:srgbClr val="FFFF00"/>
              </a:solidFill>
            </a:rPr>
          </a:br>
          <a:r>
            <a:rPr lang="en-GB" sz="1200" b="1" kern="1200" dirty="0">
              <a:solidFill>
                <a:srgbClr val="FFFF00"/>
              </a:solidFill>
            </a:rPr>
            <a:t>E+ CBHE regulations</a:t>
          </a:r>
        </a:p>
      </dsp:txBody>
      <dsp:txXfrm>
        <a:off x="2711448" y="1245112"/>
        <a:ext cx="1181103" cy="1199143"/>
      </dsp:txXfrm>
    </dsp:sp>
    <dsp:sp modelId="{D34B295A-0F19-49D1-B02B-951DA0475BE3}">
      <dsp:nvSpPr>
        <dsp:cNvPr id="0" name=""/>
        <dsp:cNvSpPr/>
      </dsp:nvSpPr>
      <dsp:spPr>
        <a:xfrm>
          <a:off x="1100666" y="2250571"/>
          <a:ext cx="2201333" cy="2201333"/>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National Legislation</a:t>
          </a:r>
        </a:p>
      </dsp:txBody>
      <dsp:txXfrm>
        <a:off x="1650999" y="3351238"/>
        <a:ext cx="1100667" cy="1100666"/>
      </dsp:txXfrm>
    </dsp:sp>
    <dsp:sp modelId="{0D8BF1D1-15EB-413A-BF68-2832EFB8ED55}">
      <dsp:nvSpPr>
        <dsp:cNvPr id="0" name=""/>
        <dsp:cNvSpPr/>
      </dsp:nvSpPr>
      <dsp:spPr>
        <a:xfrm rot="10800000">
          <a:off x="2201333" y="2250571"/>
          <a:ext cx="2201333" cy="2201333"/>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Your working arrangements</a:t>
          </a:r>
        </a:p>
      </dsp:txBody>
      <dsp:txXfrm rot="10800000">
        <a:off x="2751666" y="2250571"/>
        <a:ext cx="1100667" cy="1100666"/>
      </dsp:txXfrm>
    </dsp:sp>
    <dsp:sp modelId="{8E0E57CF-26A7-4CEB-945B-078839DAC2A9}">
      <dsp:nvSpPr>
        <dsp:cNvPr id="0" name=""/>
        <dsp:cNvSpPr/>
      </dsp:nvSpPr>
      <dsp:spPr>
        <a:xfrm>
          <a:off x="3302000" y="2250571"/>
          <a:ext cx="2201333" cy="2201333"/>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Institutional Practice</a:t>
          </a:r>
        </a:p>
      </dsp:txBody>
      <dsp:txXfrm>
        <a:off x="3852333" y="3351238"/>
        <a:ext cx="1100667" cy="110066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0.41429</cdr:x>
      <cdr:y>0.08929</cdr:y>
    </cdr:from>
    <cdr:to>
      <cdr:x>0.42582</cdr:x>
      <cdr:y>0.18335</cdr:y>
    </cdr:to>
    <cdr:cxnSp macro="">
      <cdr:nvCxnSpPr>
        <cdr:cNvPr id="3" name="Straight Connector 2">
          <a:extLst xmlns:a="http://schemas.openxmlformats.org/drawingml/2006/main">
            <a:ext uri="{FF2B5EF4-FFF2-40B4-BE49-F238E27FC236}">
              <a16:creationId xmlns:a16="http://schemas.microsoft.com/office/drawing/2014/main" id="{2048D4AC-95A5-D24D-BD2F-CB6A5F47FDBD}"/>
            </a:ext>
          </a:extLst>
        </cdr:cNvPr>
        <cdr:cNvCxnSpPr/>
      </cdr:nvCxnSpPr>
      <cdr:spPr bwMode="auto">
        <a:xfrm xmlns:a="http://schemas.openxmlformats.org/drawingml/2006/main" flipH="1" flipV="1">
          <a:off x="2088232" y="360040"/>
          <a:ext cx="58136" cy="379328"/>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0.48571</cdr:x>
      <cdr:y>0.05357</cdr:y>
    </cdr:from>
    <cdr:to>
      <cdr:x>0.48571</cdr:x>
      <cdr:y>0.16476</cdr:y>
    </cdr:to>
    <cdr:cxnSp macro="">
      <cdr:nvCxnSpPr>
        <cdr:cNvPr id="18" name="Straight Connector 17">
          <a:extLst xmlns:a="http://schemas.openxmlformats.org/drawingml/2006/main">
            <a:ext uri="{FF2B5EF4-FFF2-40B4-BE49-F238E27FC236}">
              <a16:creationId xmlns:a16="http://schemas.microsoft.com/office/drawing/2014/main" id="{F247A7D6-A2A1-484D-97FE-4BCFECB52F80}"/>
            </a:ext>
          </a:extLst>
        </cdr:cNvPr>
        <cdr:cNvCxnSpPr/>
      </cdr:nvCxnSpPr>
      <cdr:spPr bwMode="auto">
        <a:xfrm xmlns:a="http://schemas.openxmlformats.org/drawingml/2006/main" flipV="1">
          <a:off x="2448272" y="216024"/>
          <a:ext cx="0" cy="448352"/>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0.27632</cdr:x>
      <cdr:y>0.09804</cdr:y>
    </cdr:from>
    <cdr:to>
      <cdr:x>0.3668</cdr:x>
      <cdr:y>0.21347</cdr:y>
    </cdr:to>
    <cdr:cxnSp macro="">
      <cdr:nvCxnSpPr>
        <cdr:cNvPr id="22" name="Straight Connector 21">
          <a:extLst xmlns:a="http://schemas.openxmlformats.org/drawingml/2006/main">
            <a:ext uri="{FF2B5EF4-FFF2-40B4-BE49-F238E27FC236}">
              <a16:creationId xmlns:a16="http://schemas.microsoft.com/office/drawing/2014/main" id="{3B6A224A-5CF6-8D41-BE42-24928EC7A634}"/>
            </a:ext>
          </a:extLst>
        </cdr:cNvPr>
        <cdr:cNvCxnSpPr/>
      </cdr:nvCxnSpPr>
      <cdr:spPr bwMode="auto">
        <a:xfrm xmlns:a="http://schemas.openxmlformats.org/drawingml/2006/main" flipH="1" flipV="1">
          <a:off x="1512168" y="360040"/>
          <a:ext cx="495166" cy="423896"/>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cdr:x>
      <cdr:y>0.125</cdr:y>
    </cdr:from>
    <cdr:to>
      <cdr:x>0.81429</cdr:x>
      <cdr:y>0.2605</cdr:y>
    </cdr:to>
    <cdr:cxnSp macro="">
      <cdr:nvCxnSpPr>
        <cdr:cNvPr id="24" name="Straight Connector 23">
          <a:extLst xmlns:a="http://schemas.openxmlformats.org/drawingml/2006/main">
            <a:ext uri="{FF2B5EF4-FFF2-40B4-BE49-F238E27FC236}">
              <a16:creationId xmlns:a16="http://schemas.microsoft.com/office/drawing/2014/main" id="{C238C35E-AA71-A143-96BA-6277A739BFCD}"/>
            </a:ext>
          </a:extLst>
        </cdr:cNvPr>
        <cdr:cNvCxnSpPr/>
      </cdr:nvCxnSpPr>
      <cdr:spPr bwMode="auto">
        <a:xfrm xmlns:a="http://schemas.openxmlformats.org/drawingml/2006/main" flipV="1">
          <a:off x="3528392" y="504056"/>
          <a:ext cx="576064" cy="546414"/>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0.17105</cdr:x>
      <cdr:y>0.27451</cdr:y>
    </cdr:from>
    <cdr:to>
      <cdr:x>0.28571</cdr:x>
      <cdr:y>0.32143</cdr:y>
    </cdr:to>
    <cdr:cxnSp macro="">
      <cdr:nvCxnSpPr>
        <cdr:cNvPr id="27" name="Straight Connector 26">
          <a:extLst xmlns:a="http://schemas.openxmlformats.org/drawingml/2006/main">
            <a:ext uri="{FF2B5EF4-FFF2-40B4-BE49-F238E27FC236}">
              <a16:creationId xmlns:a16="http://schemas.microsoft.com/office/drawing/2014/main" id="{30CEF9E2-45A0-DA40-948D-78E7D273D77E}"/>
            </a:ext>
          </a:extLst>
        </cdr:cNvPr>
        <cdr:cNvCxnSpPr/>
      </cdr:nvCxnSpPr>
      <cdr:spPr bwMode="auto">
        <a:xfrm xmlns:a="http://schemas.openxmlformats.org/drawingml/2006/main" flipH="1" flipV="1">
          <a:off x="862202" y="1106948"/>
          <a:ext cx="577958" cy="189196"/>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cdr:x>
      <cdr:y>0.19643</cdr:y>
    </cdr:from>
    <cdr:to>
      <cdr:x>0.8</cdr:x>
      <cdr:y>0.28801</cdr:y>
    </cdr:to>
    <cdr:cxnSp macro="">
      <cdr:nvCxnSpPr>
        <cdr:cNvPr id="28" name="Straight Connector 27">
          <a:extLst xmlns:a="http://schemas.openxmlformats.org/drawingml/2006/main">
            <a:ext uri="{FF2B5EF4-FFF2-40B4-BE49-F238E27FC236}">
              <a16:creationId xmlns:a16="http://schemas.microsoft.com/office/drawing/2014/main" id="{CD217BAE-F23B-FE40-8856-1ACC839A3FF7}"/>
            </a:ext>
          </a:extLst>
        </cdr:cNvPr>
        <cdr:cNvCxnSpPr/>
      </cdr:nvCxnSpPr>
      <cdr:spPr bwMode="auto">
        <a:xfrm xmlns:a="http://schemas.openxmlformats.org/drawingml/2006/main" flipV="1">
          <a:off x="3528392" y="792088"/>
          <a:ext cx="504056" cy="369286"/>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0.72857</cdr:x>
      <cdr:y>0.26786</cdr:y>
    </cdr:from>
    <cdr:to>
      <cdr:x>0.82068</cdr:x>
      <cdr:y>0.32668</cdr:y>
    </cdr:to>
    <cdr:cxnSp macro="">
      <cdr:nvCxnSpPr>
        <cdr:cNvPr id="30" name="Straight Connector 29">
          <a:extLst xmlns:a="http://schemas.openxmlformats.org/drawingml/2006/main">
            <a:ext uri="{FF2B5EF4-FFF2-40B4-BE49-F238E27FC236}">
              <a16:creationId xmlns:a16="http://schemas.microsoft.com/office/drawing/2014/main" id="{3F59988F-8044-5B43-9F13-7C02F2DB6F69}"/>
            </a:ext>
          </a:extLst>
        </cdr:cNvPr>
        <cdr:cNvCxnSpPr/>
      </cdr:nvCxnSpPr>
      <cdr:spPr bwMode="auto">
        <a:xfrm xmlns:a="http://schemas.openxmlformats.org/drawingml/2006/main" flipV="1">
          <a:off x="3672408" y="1080120"/>
          <a:ext cx="464262" cy="237203"/>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1800" cy="496888"/>
          </a:xfrm>
          <a:prstGeom prst="rect">
            <a:avLst/>
          </a:prstGeom>
          <a:noFill/>
          <a:ln w="9525">
            <a:noFill/>
            <a:miter lim="800000"/>
            <a:headEnd/>
            <a:tailEnd/>
          </a:ln>
          <a:effectLst/>
        </p:spPr>
        <p:txBody>
          <a:bodyPr vert="horz" wrap="square" lIns="92916" tIns="46457" rIns="92916" bIns="46457" numCol="1" anchor="t" anchorCtr="0" compatLnSpc="1">
            <a:prstTxWarp prst="textNoShape">
              <a:avLst/>
            </a:prstTxWarp>
          </a:bodyPr>
          <a:lstStyle>
            <a:lvl1pPr defTabSz="929855">
              <a:spcBef>
                <a:spcPct val="0"/>
              </a:spcBef>
              <a:defRPr sz="1200">
                <a:solidFill>
                  <a:schemeClr val="tx1"/>
                </a:solidFill>
                <a:cs typeface="+mn-cs"/>
              </a:defRPr>
            </a:lvl1pPr>
          </a:lstStyle>
          <a:p>
            <a:pPr>
              <a:defRPr/>
            </a:pPr>
            <a:endParaRPr lang="en-GB"/>
          </a:p>
        </p:txBody>
      </p:sp>
      <p:sp>
        <p:nvSpPr>
          <p:cNvPr id="5123" name="Rectangle 3"/>
          <p:cNvSpPr>
            <a:spLocks noGrp="1" noChangeArrowheads="1"/>
          </p:cNvSpPr>
          <p:nvPr>
            <p:ph type="dt" sz="quarter" idx="1"/>
          </p:nvPr>
        </p:nvSpPr>
        <p:spPr bwMode="auto">
          <a:xfrm>
            <a:off x="3884614" y="0"/>
            <a:ext cx="2971800" cy="496888"/>
          </a:xfrm>
          <a:prstGeom prst="rect">
            <a:avLst/>
          </a:prstGeom>
          <a:noFill/>
          <a:ln w="9525">
            <a:noFill/>
            <a:miter lim="800000"/>
            <a:headEnd/>
            <a:tailEnd/>
          </a:ln>
          <a:effectLst/>
        </p:spPr>
        <p:txBody>
          <a:bodyPr vert="horz" wrap="square" lIns="92916" tIns="46457" rIns="92916" bIns="46457" numCol="1" anchor="t" anchorCtr="0" compatLnSpc="1">
            <a:prstTxWarp prst="textNoShape">
              <a:avLst/>
            </a:prstTxWarp>
          </a:bodyPr>
          <a:lstStyle>
            <a:lvl1pPr algn="r" defTabSz="929855">
              <a:spcBef>
                <a:spcPct val="0"/>
              </a:spcBef>
              <a:defRPr sz="1200">
                <a:solidFill>
                  <a:schemeClr val="tx1"/>
                </a:solidFill>
                <a:cs typeface="+mn-cs"/>
              </a:defRPr>
            </a:lvl1pPr>
          </a:lstStyle>
          <a:p>
            <a:pPr>
              <a:defRPr/>
            </a:pPr>
            <a:endParaRPr lang="en-GB"/>
          </a:p>
        </p:txBody>
      </p:sp>
      <p:sp>
        <p:nvSpPr>
          <p:cNvPr id="5124" name="Rectangle 4"/>
          <p:cNvSpPr>
            <a:spLocks noGrp="1" noChangeArrowheads="1"/>
          </p:cNvSpPr>
          <p:nvPr>
            <p:ph type="ftr" sz="quarter" idx="2"/>
          </p:nvPr>
        </p:nvSpPr>
        <p:spPr bwMode="auto">
          <a:xfrm>
            <a:off x="1" y="9429750"/>
            <a:ext cx="2971800" cy="495300"/>
          </a:xfrm>
          <a:prstGeom prst="rect">
            <a:avLst/>
          </a:prstGeom>
          <a:noFill/>
          <a:ln w="9525">
            <a:noFill/>
            <a:miter lim="800000"/>
            <a:headEnd/>
            <a:tailEnd/>
          </a:ln>
          <a:effectLst/>
        </p:spPr>
        <p:txBody>
          <a:bodyPr vert="horz" wrap="square" lIns="92916" tIns="46457" rIns="92916" bIns="46457" numCol="1" anchor="b" anchorCtr="0" compatLnSpc="1">
            <a:prstTxWarp prst="textNoShape">
              <a:avLst/>
            </a:prstTxWarp>
          </a:bodyPr>
          <a:lstStyle>
            <a:lvl1pPr defTabSz="929855">
              <a:spcBef>
                <a:spcPct val="0"/>
              </a:spcBef>
              <a:defRPr sz="1200">
                <a:solidFill>
                  <a:schemeClr val="tx1"/>
                </a:solidFill>
                <a:cs typeface="+mn-cs"/>
              </a:defRPr>
            </a:lvl1pPr>
          </a:lstStyle>
          <a:p>
            <a:pPr>
              <a:defRPr/>
            </a:pPr>
            <a:endParaRPr lang="en-GB"/>
          </a:p>
        </p:txBody>
      </p:sp>
      <p:sp>
        <p:nvSpPr>
          <p:cNvPr id="5125" name="Rectangle 5"/>
          <p:cNvSpPr>
            <a:spLocks noGrp="1" noChangeArrowheads="1"/>
          </p:cNvSpPr>
          <p:nvPr>
            <p:ph type="sldNum" sz="quarter" idx="3"/>
          </p:nvPr>
        </p:nvSpPr>
        <p:spPr bwMode="auto">
          <a:xfrm>
            <a:off x="3884614" y="9429750"/>
            <a:ext cx="2971800" cy="495300"/>
          </a:xfrm>
          <a:prstGeom prst="rect">
            <a:avLst/>
          </a:prstGeom>
          <a:noFill/>
          <a:ln w="9525">
            <a:noFill/>
            <a:miter lim="800000"/>
            <a:headEnd/>
            <a:tailEnd/>
          </a:ln>
          <a:effectLst/>
        </p:spPr>
        <p:txBody>
          <a:bodyPr vert="horz" wrap="square" lIns="92916" tIns="46457" rIns="92916" bIns="46457" numCol="1" anchor="b" anchorCtr="0" compatLnSpc="1">
            <a:prstTxWarp prst="textNoShape">
              <a:avLst/>
            </a:prstTxWarp>
          </a:bodyPr>
          <a:lstStyle>
            <a:lvl1pPr algn="r" defTabSz="929855">
              <a:spcBef>
                <a:spcPct val="0"/>
              </a:spcBef>
              <a:defRPr sz="1200">
                <a:solidFill>
                  <a:schemeClr val="tx1"/>
                </a:solidFill>
                <a:cs typeface="+mn-cs"/>
              </a:defRPr>
            </a:lvl1pPr>
          </a:lstStyle>
          <a:p>
            <a:pPr>
              <a:defRPr/>
            </a:pPr>
            <a:fld id="{1579528E-556A-4C18-B6FB-444173398EAA}" type="slidenum">
              <a:rPr lang="en-GB"/>
              <a:pPr>
                <a:defRPr/>
              </a:pPr>
              <a:t>‹#›</a:t>
            </a:fld>
            <a:endParaRPr lang="en-GB"/>
          </a:p>
        </p:txBody>
      </p:sp>
    </p:spTree>
    <p:extLst>
      <p:ext uri="{BB962C8B-B14F-4D97-AF65-F5344CB8AC3E}">
        <p14:creationId xmlns:p14="http://schemas.microsoft.com/office/powerpoint/2010/main" val="47845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1800" cy="496888"/>
          </a:xfrm>
          <a:prstGeom prst="rect">
            <a:avLst/>
          </a:prstGeom>
          <a:noFill/>
          <a:ln w="9525">
            <a:noFill/>
            <a:miter lim="800000"/>
            <a:headEnd/>
            <a:tailEnd/>
          </a:ln>
          <a:effectLst/>
        </p:spPr>
        <p:txBody>
          <a:bodyPr vert="horz" wrap="square" lIns="92916" tIns="46457" rIns="92916" bIns="46457" numCol="1" anchor="t" anchorCtr="0" compatLnSpc="1">
            <a:prstTxWarp prst="textNoShape">
              <a:avLst/>
            </a:prstTxWarp>
          </a:bodyPr>
          <a:lstStyle>
            <a:lvl1pPr defTabSz="929855">
              <a:spcBef>
                <a:spcPct val="0"/>
              </a:spcBef>
              <a:defRPr sz="1200">
                <a:solidFill>
                  <a:schemeClr val="tx1"/>
                </a:solidFill>
                <a:cs typeface="+mn-cs"/>
              </a:defRPr>
            </a:lvl1pPr>
          </a:lstStyle>
          <a:p>
            <a:pPr>
              <a:defRPr/>
            </a:pPr>
            <a:endParaRPr lang="en-GB"/>
          </a:p>
        </p:txBody>
      </p:sp>
      <p:sp>
        <p:nvSpPr>
          <p:cNvPr id="3075" name="Rectangle 3"/>
          <p:cNvSpPr>
            <a:spLocks noGrp="1" noChangeArrowheads="1"/>
          </p:cNvSpPr>
          <p:nvPr>
            <p:ph type="dt" idx="1"/>
          </p:nvPr>
        </p:nvSpPr>
        <p:spPr bwMode="auto">
          <a:xfrm>
            <a:off x="3884614" y="0"/>
            <a:ext cx="2971800" cy="496888"/>
          </a:xfrm>
          <a:prstGeom prst="rect">
            <a:avLst/>
          </a:prstGeom>
          <a:noFill/>
          <a:ln w="9525">
            <a:noFill/>
            <a:miter lim="800000"/>
            <a:headEnd/>
            <a:tailEnd/>
          </a:ln>
          <a:effectLst/>
        </p:spPr>
        <p:txBody>
          <a:bodyPr vert="horz" wrap="square" lIns="92916" tIns="46457" rIns="92916" bIns="46457" numCol="1" anchor="t" anchorCtr="0" compatLnSpc="1">
            <a:prstTxWarp prst="textNoShape">
              <a:avLst/>
            </a:prstTxWarp>
          </a:bodyPr>
          <a:lstStyle>
            <a:lvl1pPr algn="r" defTabSz="929855">
              <a:spcBef>
                <a:spcPct val="0"/>
              </a:spcBef>
              <a:defRPr sz="1200">
                <a:solidFill>
                  <a:schemeClr val="tx1"/>
                </a:solidFill>
                <a:cs typeface="+mn-cs"/>
              </a:defRPr>
            </a:lvl1pPr>
          </a:lstStyle>
          <a:p>
            <a:pPr>
              <a:defRPr/>
            </a:pPr>
            <a:endParaRPr lang="en-GB"/>
          </a:p>
        </p:txBody>
      </p:sp>
      <p:sp>
        <p:nvSpPr>
          <p:cNvPr id="59396" name="Rectangle 4"/>
          <p:cNvSpPr>
            <a:spLocks noGrp="1" noRot="1" noChangeAspect="1" noChangeArrowheads="1" noTextEdit="1"/>
          </p:cNvSpPr>
          <p:nvPr>
            <p:ph type="sldImg" idx="2"/>
          </p:nvPr>
        </p:nvSpPr>
        <p:spPr bwMode="auto">
          <a:xfrm>
            <a:off x="74295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714876"/>
            <a:ext cx="5486400" cy="4467225"/>
          </a:xfrm>
          <a:prstGeom prst="rect">
            <a:avLst/>
          </a:prstGeom>
          <a:noFill/>
          <a:ln w="9525">
            <a:noFill/>
            <a:miter lim="800000"/>
            <a:headEnd/>
            <a:tailEnd/>
          </a:ln>
          <a:effectLst/>
        </p:spPr>
        <p:txBody>
          <a:bodyPr vert="horz" wrap="square" lIns="92916" tIns="46457" rIns="92916" bIns="4645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1" y="9429750"/>
            <a:ext cx="2971800" cy="495300"/>
          </a:xfrm>
          <a:prstGeom prst="rect">
            <a:avLst/>
          </a:prstGeom>
          <a:noFill/>
          <a:ln w="9525">
            <a:noFill/>
            <a:miter lim="800000"/>
            <a:headEnd/>
            <a:tailEnd/>
          </a:ln>
          <a:effectLst/>
        </p:spPr>
        <p:txBody>
          <a:bodyPr vert="horz" wrap="square" lIns="92916" tIns="46457" rIns="92916" bIns="46457" numCol="1" anchor="b" anchorCtr="0" compatLnSpc="1">
            <a:prstTxWarp prst="textNoShape">
              <a:avLst/>
            </a:prstTxWarp>
          </a:bodyPr>
          <a:lstStyle>
            <a:lvl1pPr defTabSz="929855">
              <a:spcBef>
                <a:spcPct val="0"/>
              </a:spcBef>
              <a:defRPr sz="1200">
                <a:solidFill>
                  <a:schemeClr val="tx1"/>
                </a:solidFill>
                <a:cs typeface="+mn-cs"/>
              </a:defRPr>
            </a:lvl1pPr>
          </a:lstStyle>
          <a:p>
            <a:pPr>
              <a:defRPr/>
            </a:pPr>
            <a:endParaRPr lang="en-GB"/>
          </a:p>
        </p:txBody>
      </p:sp>
      <p:sp>
        <p:nvSpPr>
          <p:cNvPr id="3079" name="Rectangle 7"/>
          <p:cNvSpPr>
            <a:spLocks noGrp="1" noChangeArrowheads="1"/>
          </p:cNvSpPr>
          <p:nvPr>
            <p:ph type="sldNum" sz="quarter" idx="5"/>
          </p:nvPr>
        </p:nvSpPr>
        <p:spPr bwMode="auto">
          <a:xfrm>
            <a:off x="3884614" y="9429750"/>
            <a:ext cx="2971800" cy="495300"/>
          </a:xfrm>
          <a:prstGeom prst="rect">
            <a:avLst/>
          </a:prstGeom>
          <a:noFill/>
          <a:ln w="9525">
            <a:noFill/>
            <a:miter lim="800000"/>
            <a:headEnd/>
            <a:tailEnd/>
          </a:ln>
          <a:effectLst/>
        </p:spPr>
        <p:txBody>
          <a:bodyPr vert="horz" wrap="square" lIns="92916" tIns="46457" rIns="92916" bIns="46457" numCol="1" anchor="b" anchorCtr="0" compatLnSpc="1">
            <a:prstTxWarp prst="textNoShape">
              <a:avLst/>
            </a:prstTxWarp>
          </a:bodyPr>
          <a:lstStyle>
            <a:lvl1pPr algn="r" defTabSz="929855">
              <a:spcBef>
                <a:spcPct val="0"/>
              </a:spcBef>
              <a:defRPr sz="1200">
                <a:solidFill>
                  <a:schemeClr val="tx1"/>
                </a:solidFill>
                <a:cs typeface="+mn-cs"/>
              </a:defRPr>
            </a:lvl1pPr>
          </a:lstStyle>
          <a:p>
            <a:pPr>
              <a:defRPr/>
            </a:pPr>
            <a:fld id="{E2CE659E-37AC-40BD-B34B-D3B82EA7ECF5}" type="slidenum">
              <a:rPr lang="en-GB"/>
              <a:pPr>
                <a:defRPr/>
              </a:pPr>
              <a:t>‹#›</a:t>
            </a:fld>
            <a:endParaRPr lang="en-GB"/>
          </a:p>
        </p:txBody>
      </p:sp>
    </p:spTree>
    <p:extLst>
      <p:ext uri="{BB962C8B-B14F-4D97-AF65-F5344CB8AC3E}">
        <p14:creationId xmlns:p14="http://schemas.microsoft.com/office/powerpoint/2010/main" val="2711007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Welcome to this first plenary</a:t>
            </a:r>
            <a:r>
              <a:rPr lang="en-GB" altLang="en-US" baseline="0" dirty="0"/>
              <a:t> session of the 4</a:t>
            </a:r>
            <a:r>
              <a:rPr lang="en-GB" altLang="en-US" baseline="30000" dirty="0"/>
              <a:t>th</a:t>
            </a:r>
            <a:r>
              <a:rPr lang="en-GB" altLang="en-US" baseline="0" dirty="0"/>
              <a:t> CBHE grant holders meeting.</a:t>
            </a:r>
          </a:p>
          <a:p>
            <a:endParaRPr lang="en-GB" altLang="en-US" baseline="0" dirty="0"/>
          </a:p>
          <a:p>
            <a:r>
              <a:rPr lang="en-GB" altLang="en-US" baseline="0" dirty="0"/>
              <a:t>During these two day we will try to sensitize you to</a:t>
            </a:r>
          </a:p>
          <a:p>
            <a:pPr marL="174416" indent="-174416">
              <a:buFont typeface="Arial" panose="020B0604020202020204" pitchFamily="34" charset="0"/>
              <a:buChar char="•"/>
            </a:pPr>
            <a:r>
              <a:rPr lang="en-GB" altLang="en-US" baseline="0" dirty="0"/>
              <a:t>the most important administrative, financial and contractual aspects of your future journey as beneficiaries of a CBHE grant but also to</a:t>
            </a:r>
          </a:p>
          <a:p>
            <a:pPr marL="174416" indent="-174416">
              <a:buFont typeface="Arial" panose="020B0604020202020204" pitchFamily="34" charset="0"/>
              <a:buChar char="•"/>
            </a:pPr>
            <a:r>
              <a:rPr lang="en-GB" altLang="en-US" baseline="0" dirty="0"/>
              <a:t>the fact that your project is part of a bigger picture that involves at the lower scale the community of CBHE projects and at a broader scale the European and worldwide cooperation and development objectives that, through the vehicle of HE, aim at making our world more inclusive and egalitarian.</a:t>
            </a:r>
          </a:p>
          <a:p>
            <a:endParaRPr lang="en-GB" altLang="en-US" baseline="0" dirty="0"/>
          </a:p>
          <a:p>
            <a:r>
              <a:rPr lang="en-GB" altLang="en-US" baseline="0" dirty="0"/>
              <a:t>This introductory slide could give a us a first indication of the challenges ahead of us. It dates from the beginning of the 21</a:t>
            </a:r>
            <a:r>
              <a:rPr lang="en-GB" altLang="en-US" baseline="30000" dirty="0"/>
              <a:t>st</a:t>
            </a:r>
            <a:r>
              <a:rPr lang="en-GB" altLang="en-US" baseline="0" dirty="0"/>
              <a:t> century and presents the world proportionally  to the enrolment in HE. It gives a striking vision of those regions of the world were a lot remains to be done and it can be compared to the reverse image of this second map which shows the proportion of young population not enrolled in HE.</a:t>
            </a:r>
          </a:p>
          <a:p>
            <a:endParaRPr lang="en-GB" altLang="en-US" baseline="0" dirty="0"/>
          </a:p>
          <a:p>
            <a:r>
              <a:rPr lang="en-GB" altLang="en-US" baseline="0" dirty="0"/>
              <a:t>If we add that beyond the efforts to increase HE enrolment figures, we should also be concerned by the quality, inclusiveness, relevance of the HE offer available in most parts of the world, we can see that the challenge ahead of us is huge </a:t>
            </a:r>
          </a:p>
        </p:txBody>
      </p:sp>
      <p:sp>
        <p:nvSpPr>
          <p:cNvPr id="4" name="Slide Number Placeholder 3"/>
          <p:cNvSpPr>
            <a:spLocks noGrp="1"/>
          </p:cNvSpPr>
          <p:nvPr>
            <p:ph type="sldNum" sz="quarter" idx="5"/>
          </p:nvPr>
        </p:nvSpPr>
        <p:spPr/>
        <p:txBody>
          <a:bodyPr/>
          <a:lstStyle/>
          <a:p>
            <a:pPr>
              <a:defRPr/>
            </a:pPr>
            <a:fld id="{5618656F-3B2B-44BC-85B6-06CC1CE3388C}" type="slidenum">
              <a:rPr lang="en-GB"/>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Coordinated in India </a:t>
            </a:r>
          </a:p>
          <a:p>
            <a:endParaRPr lang="en-GB" dirty="0"/>
          </a:p>
          <a:p>
            <a:r>
              <a:rPr lang="en-GB" b="1" dirty="0"/>
              <a:t>Damien </a:t>
            </a:r>
            <a:r>
              <a:rPr lang="en-GB" b="1" dirty="0" err="1"/>
              <a:t>Hanet</a:t>
            </a:r>
            <a:r>
              <a:rPr lang="en-GB" b="1" dirty="0"/>
              <a:t> </a:t>
            </a:r>
            <a:r>
              <a:rPr lang="en-GB" dirty="0"/>
              <a:t>from </a:t>
            </a:r>
            <a:r>
              <a:rPr lang="en-GB" dirty="0" err="1"/>
              <a:t>Edulab</a:t>
            </a:r>
            <a:endParaRPr lang="en-GB" dirty="0"/>
          </a:p>
          <a:p>
            <a:r>
              <a:rPr lang="en-GB" b="1" dirty="0" err="1"/>
              <a:t>Suar</a:t>
            </a:r>
            <a:r>
              <a:rPr lang="en-GB" b="1" dirty="0"/>
              <a:t> </a:t>
            </a:r>
            <a:r>
              <a:rPr lang="en-GB" b="1" dirty="0" err="1"/>
              <a:t>Mrutyunjay</a:t>
            </a:r>
            <a:r>
              <a:rPr lang="en-GB" b="1" dirty="0"/>
              <a:t> </a:t>
            </a:r>
            <a:r>
              <a:rPr lang="en-GB" dirty="0"/>
              <a:t>(JAY) from  </a:t>
            </a:r>
            <a:r>
              <a:rPr lang="en-GB" b="1" dirty="0"/>
              <a:t>Kalinga Institute of Industrial Technology  </a:t>
            </a:r>
            <a:r>
              <a:rPr lang="en-GB" b="0" dirty="0"/>
              <a:t>(COORD)</a:t>
            </a:r>
            <a:endParaRPr lang="en-GB" b="1" dirty="0"/>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10</a:t>
            </a:fld>
            <a:endParaRPr lang="en-GB"/>
          </a:p>
        </p:txBody>
      </p:sp>
    </p:spTree>
    <p:extLst>
      <p:ext uri="{BB962C8B-B14F-4D97-AF65-F5344CB8AC3E}">
        <p14:creationId xmlns:p14="http://schemas.microsoft.com/office/powerpoint/2010/main" val="152512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Joan Miquel Canals </a:t>
            </a:r>
            <a:r>
              <a:rPr lang="en-GB" dirty="0"/>
              <a:t>- </a:t>
            </a:r>
            <a:r>
              <a:rPr lang="en-GB" dirty="0" err="1"/>
              <a:t>Universitat</a:t>
            </a:r>
            <a:r>
              <a:rPr lang="en-GB" dirty="0"/>
              <a:t> </a:t>
            </a:r>
            <a:r>
              <a:rPr lang="en-GB" dirty="0" err="1"/>
              <a:t>Rovira</a:t>
            </a:r>
            <a:r>
              <a:rPr lang="en-GB" dirty="0"/>
              <a:t> i </a:t>
            </a:r>
            <a:r>
              <a:rPr lang="en-GB" dirty="0" err="1"/>
              <a:t>Virgili</a:t>
            </a:r>
            <a:r>
              <a:rPr lang="en-GB" dirty="0"/>
              <a:t> </a:t>
            </a:r>
          </a:p>
          <a:p>
            <a:endParaRPr lang="en-GB" b="1" dirty="0"/>
          </a:p>
          <a:p>
            <a:r>
              <a:rPr lang="en-GB" b="1" dirty="0"/>
              <a:t>María Eugenia </a:t>
            </a:r>
            <a:r>
              <a:rPr lang="en-GB" b="1" dirty="0" err="1"/>
              <a:t>Moyano</a:t>
            </a:r>
            <a:r>
              <a:rPr lang="en-GB" b="1" dirty="0"/>
              <a:t> </a:t>
            </a:r>
            <a:r>
              <a:rPr lang="en-GB" b="1" dirty="0" err="1"/>
              <a:t>Guilhou</a:t>
            </a:r>
            <a:r>
              <a:rPr lang="en-GB" dirty="0"/>
              <a:t> Universidad de </a:t>
            </a:r>
            <a:r>
              <a:rPr lang="en-GB" dirty="0" err="1"/>
              <a:t>Cuyo</a:t>
            </a:r>
            <a:endParaRPr lang="en-GB" dirty="0"/>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11</a:t>
            </a:fld>
            <a:endParaRPr lang="en-GB"/>
          </a:p>
        </p:txBody>
      </p:sp>
    </p:spTree>
    <p:extLst>
      <p:ext uri="{BB962C8B-B14F-4D97-AF65-F5344CB8AC3E}">
        <p14:creationId xmlns:p14="http://schemas.microsoft.com/office/powerpoint/2010/main" val="299084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endParaRPr lang="fr-BE" dirty="0"/>
          </a:p>
        </p:txBody>
      </p:sp>
      <p:sp>
        <p:nvSpPr>
          <p:cNvPr id="4" name="Slide Number Placeholder 3"/>
          <p:cNvSpPr>
            <a:spLocks noGrp="1"/>
          </p:cNvSpPr>
          <p:nvPr>
            <p:ph type="sldNum" sz="quarter" idx="5"/>
          </p:nvPr>
        </p:nvSpPr>
        <p:spPr/>
        <p:txBody>
          <a:bodyPr/>
          <a:lstStyle/>
          <a:p>
            <a:pPr>
              <a:defRPr/>
            </a:pPr>
            <a:fld id="{6A468B4A-1973-43BF-A0EF-1802C066EE58}" type="slidenum">
              <a:rPr lang="en-GB" altLang="en-US" smtClean="0"/>
              <a:pPr>
                <a:defRPr/>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a:t>Who are</a:t>
            </a:r>
            <a:r>
              <a:rPr lang="en-GB" b="1" baseline="0" dirty="0"/>
              <a:t> you partners in your CBHE journey?</a:t>
            </a:r>
          </a:p>
          <a:p>
            <a:pPr>
              <a:defRPr/>
            </a:pPr>
            <a:endParaRPr lang="en-GB" b="1" baseline="0" dirty="0"/>
          </a:p>
          <a:p>
            <a:pPr>
              <a:defRPr/>
            </a:pPr>
            <a:r>
              <a:rPr lang="en-GB" b="1" baseline="0" dirty="0"/>
              <a:t>European Commission </a:t>
            </a:r>
            <a:r>
              <a:rPr lang="en-GB" b="0" baseline="0" dirty="0"/>
              <a:t>with</a:t>
            </a:r>
          </a:p>
          <a:p>
            <a:pPr marL="174416" indent="-174416">
              <a:buFont typeface="Arial" panose="020B0604020202020204" pitchFamily="34" charset="0"/>
              <a:buChar char="•"/>
              <a:defRPr/>
            </a:pPr>
            <a:r>
              <a:rPr lang="en-GB" b="0" baseline="0" dirty="0"/>
              <a:t>DG EAC in charge of leading the education, culture and youth policies of the EU; responsible for the Erasmus+ programme in its internal and external dimensions</a:t>
            </a:r>
          </a:p>
          <a:p>
            <a:pPr marL="174416" indent="-174416">
              <a:buFont typeface="Arial" panose="020B0604020202020204" pitchFamily="34" charset="0"/>
              <a:buChar char="•"/>
              <a:defRPr/>
            </a:pPr>
            <a:r>
              <a:rPr lang="en-GB" b="0" baseline="0" dirty="0"/>
              <a:t>DG DEVCO and NEAR in charge of the relation between the EU and its partners, for closer cooperation for what concerns DG NEAR and development and cooperation for what concerns DEVCO</a:t>
            </a:r>
          </a:p>
          <a:p>
            <a:pPr>
              <a:defRPr/>
            </a:pPr>
            <a:endParaRPr lang="en-GB" b="0" baseline="0" dirty="0"/>
          </a:p>
          <a:p>
            <a:pPr>
              <a:defRPr/>
            </a:pPr>
            <a:r>
              <a:rPr lang="en-GB" b="0" baseline="0" dirty="0"/>
              <a:t>The </a:t>
            </a:r>
            <a:r>
              <a:rPr lang="en-GB" b="1" baseline="0" dirty="0"/>
              <a:t>EACEA</a:t>
            </a:r>
            <a:r>
              <a:rPr lang="en-GB" b="0" baseline="0" dirty="0"/>
              <a:t> is there to support the implementation of the CBHE Action but also many other actions and programmes funded by the EU in the fields of education, culture, citizenship, film and television, voluntary work in and outside the EU, etc.</a:t>
            </a:r>
          </a:p>
          <a:p>
            <a:pPr>
              <a:defRPr/>
            </a:pPr>
            <a:endParaRPr lang="en-GB" b="0" baseline="0" dirty="0"/>
          </a:p>
          <a:p>
            <a:pPr>
              <a:defRPr/>
            </a:pPr>
            <a:r>
              <a:rPr lang="en-GB" b="0" baseline="0" dirty="0"/>
              <a:t>There are also an array of </a:t>
            </a:r>
            <a:r>
              <a:rPr lang="en-GB" b="1" baseline="0" dirty="0"/>
              <a:t>organisations supported by the EU </a:t>
            </a:r>
            <a:r>
              <a:rPr lang="en-GB" b="0" baseline="0" dirty="0"/>
              <a:t>that will be able to assist you and render your activities more visible </a:t>
            </a:r>
            <a:r>
              <a:rPr lang="en-GB" b="1" baseline="0" dirty="0"/>
              <a:t>at national level</a:t>
            </a:r>
            <a:r>
              <a:rPr lang="en-GB" b="0" baseline="0" dirty="0"/>
              <a:t>. These are</a:t>
            </a:r>
          </a:p>
          <a:p>
            <a:pPr marL="174416" indent="-174416">
              <a:buFont typeface="Arial" panose="020B0604020202020204" pitchFamily="34" charset="0"/>
              <a:buChar char="•"/>
              <a:defRPr/>
            </a:pPr>
            <a:r>
              <a:rPr lang="en-GB" b="0" baseline="0" dirty="0"/>
              <a:t>The </a:t>
            </a:r>
            <a:r>
              <a:rPr lang="en-GB" b="1" baseline="0" dirty="0"/>
              <a:t>E+ National Agencies </a:t>
            </a:r>
            <a:r>
              <a:rPr lang="en-GB" b="0" baseline="0" dirty="0"/>
              <a:t>in 34 Programme Countries</a:t>
            </a:r>
          </a:p>
          <a:p>
            <a:pPr marL="174416" indent="-174416">
              <a:buFont typeface="Arial" panose="020B0604020202020204" pitchFamily="34" charset="0"/>
              <a:buChar char="•"/>
              <a:defRPr/>
            </a:pPr>
            <a:r>
              <a:rPr lang="en-GB" b="0" baseline="0" dirty="0"/>
              <a:t>The </a:t>
            </a:r>
            <a:r>
              <a:rPr lang="en-GB" b="1" baseline="0" dirty="0"/>
              <a:t>National Erasmus+ Offices </a:t>
            </a:r>
            <a:r>
              <a:rPr lang="en-GB" b="0" baseline="0" dirty="0"/>
              <a:t>in 27 partner countries formerly covered by the Tempus programme (South and East Neighbourhood, Western Balkans, Russia and Central Asia )</a:t>
            </a:r>
          </a:p>
          <a:p>
            <a:pPr marL="174416" indent="-174416">
              <a:buFont typeface="Arial" panose="020B0604020202020204" pitchFamily="34" charset="0"/>
              <a:buChar char="•"/>
              <a:defRPr/>
            </a:pPr>
            <a:r>
              <a:rPr lang="en-GB" b="0" baseline="0" dirty="0"/>
              <a:t>The </a:t>
            </a:r>
            <a:r>
              <a:rPr lang="en-GB" b="1" baseline="0" dirty="0"/>
              <a:t>EU Delegations </a:t>
            </a:r>
            <a:r>
              <a:rPr lang="en-GB" b="0" baseline="0" dirty="0"/>
              <a:t>in all the partner countries</a:t>
            </a:r>
          </a:p>
          <a:p>
            <a:pPr>
              <a:defRPr/>
            </a:pPr>
            <a:endParaRPr lang="en-GB" b="0" dirty="0"/>
          </a:p>
          <a:p>
            <a:pPr>
              <a:defRPr/>
            </a:pPr>
            <a:r>
              <a:rPr lang="en-GB" b="1" dirty="0"/>
              <a:t>Finally</a:t>
            </a:r>
            <a:r>
              <a:rPr lang="en-GB" b="0" dirty="0"/>
              <a:t>, it is of the upmost importance that your CBHE activities</a:t>
            </a:r>
            <a:r>
              <a:rPr lang="en-GB" b="0" baseline="0" dirty="0"/>
              <a:t> are </a:t>
            </a:r>
            <a:r>
              <a:rPr lang="en-GB" b="0" dirty="0"/>
              <a:t>not only implemented with your official partners and with the support of you</a:t>
            </a:r>
            <a:r>
              <a:rPr lang="en-GB" b="0" baseline="0" dirty="0"/>
              <a:t>r EU interlocutors in Brussels or at national level, but that</a:t>
            </a:r>
          </a:p>
          <a:p>
            <a:pPr marL="174416" indent="-174416">
              <a:buFont typeface="Arial" panose="020B0604020202020204" pitchFamily="34" charset="0"/>
              <a:buChar char="•"/>
              <a:defRPr/>
            </a:pPr>
            <a:r>
              <a:rPr lang="en-GB" b="0" baseline="0" dirty="0"/>
              <a:t>On the one hand they involve all your local stakeholders</a:t>
            </a:r>
          </a:p>
          <a:p>
            <a:pPr marL="174416" indent="-174416">
              <a:buFont typeface="Arial" panose="020B0604020202020204" pitchFamily="34" charset="0"/>
              <a:buChar char="•"/>
              <a:defRPr/>
            </a:pPr>
            <a:r>
              <a:rPr lang="en-GB" b="0" baseline="0" dirty="0"/>
              <a:t>On the other hand they rely on the experience of those that have already implemented similar projects in your institution, your region or the thematic area you intend to address</a:t>
            </a:r>
            <a:endParaRPr lang="en-GB" b="0" dirty="0"/>
          </a:p>
        </p:txBody>
      </p:sp>
      <p:sp>
        <p:nvSpPr>
          <p:cNvPr id="4" name="Slide Number Placeholder 3"/>
          <p:cNvSpPr>
            <a:spLocks noGrp="1"/>
          </p:cNvSpPr>
          <p:nvPr>
            <p:ph type="sldNum" sz="quarter" idx="5"/>
          </p:nvPr>
        </p:nvSpPr>
        <p:spPr/>
        <p:txBody>
          <a:bodyPr/>
          <a:lstStyle/>
          <a:p>
            <a:pPr>
              <a:defRPr/>
            </a:pPr>
            <a:fld id="{FCC35F82-9F7B-41D2-B3AA-18FDF672C753}"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100" dirty="0"/>
              <a:t>HE Team in EACEA</a:t>
            </a:r>
          </a:p>
          <a:p>
            <a:pPr>
              <a:defRPr/>
            </a:pPr>
            <a:endParaRPr lang="en-GB" sz="1100" dirty="0"/>
          </a:p>
          <a:p>
            <a:pPr marL="174941" indent="-174941">
              <a:buFont typeface="Wingdings" panose="05000000000000000000" pitchFamily="2" charset="2"/>
              <a:buChar char="§"/>
              <a:defRPr/>
            </a:pPr>
            <a:r>
              <a:rPr lang="en-GB" sz="1100" b="1" dirty="0"/>
              <a:t>2 monitoring teams </a:t>
            </a:r>
            <a:r>
              <a:rPr lang="en-GB" sz="1100" dirty="0"/>
              <a:t>organised by regions and composed of project officers. </a:t>
            </a:r>
            <a:r>
              <a:rPr lang="en-GB" sz="1100" b="1" dirty="0"/>
              <a:t>Each of the 18 PO monitors ca. 33 CBHE projects .</a:t>
            </a:r>
          </a:p>
          <a:p>
            <a:pPr marL="174941" indent="-174941">
              <a:buFont typeface="Wingdings" panose="05000000000000000000" pitchFamily="2" charset="2"/>
              <a:buChar char="§"/>
              <a:defRPr/>
            </a:pPr>
            <a:r>
              <a:rPr lang="en-GB" sz="1100" b="1" dirty="0"/>
              <a:t>A Finance team</a:t>
            </a:r>
            <a:r>
              <a:rPr lang="en-GB" sz="1100" dirty="0"/>
              <a:t> composed of 14 colleagues in charge of the financial aspects of project management and who, during the implementation of your project (but also at final report stage) be responsible for ensuring that your grant is or has been used for the objectives of your project and in full compliance with the EU financial regulations as well as all the specific requirements applicable to CBHE projects.</a:t>
            </a:r>
          </a:p>
          <a:p>
            <a:pPr marL="174941" indent="-174941">
              <a:buFont typeface="Wingdings" panose="05000000000000000000" pitchFamily="2" charset="2"/>
              <a:buChar char="§"/>
              <a:defRPr/>
            </a:pPr>
            <a:r>
              <a:rPr lang="en-GB" sz="1100" dirty="0"/>
              <a:t>Finally, last but not least there is also a </a:t>
            </a:r>
            <a:r>
              <a:rPr lang="en-GB" sz="1100" b="1" dirty="0"/>
              <a:t>Selection team </a:t>
            </a:r>
            <a:r>
              <a:rPr lang="en-GB" sz="1100" dirty="0"/>
              <a:t>of 5 colleagues without whom you would not be here today.</a:t>
            </a:r>
          </a:p>
          <a:p>
            <a:pPr marL="174941" indent="-174941">
              <a:buFont typeface="Wingdings" panose="05000000000000000000" pitchFamily="2" charset="2"/>
              <a:buChar char="§"/>
              <a:defRPr/>
            </a:pPr>
            <a:endParaRPr lang="en-GB" sz="1100" dirty="0"/>
          </a:p>
          <a:p>
            <a:pPr>
              <a:defRPr/>
            </a:pPr>
            <a:r>
              <a:rPr lang="en-GB" sz="1100" dirty="0"/>
              <a:t>You will have the opportunity to meet all these colleagues during the next two days and I will come back to their work at the end of my presentation. In the meantime you can always play bingo and try to complete your card with the names of the 36 colleagues represented in this slide. In addition, I offer an extra Belgian beer to all those who will be able to identify 4 out of the 6 colleagues who were too shy to have their picture shown in this wall of fame.</a:t>
            </a:r>
          </a:p>
          <a:p>
            <a:pPr>
              <a:defRPr/>
            </a:pPr>
            <a:endParaRPr lang="en-GB" sz="1100" dirty="0"/>
          </a:p>
        </p:txBody>
      </p:sp>
      <p:sp>
        <p:nvSpPr>
          <p:cNvPr id="4" name="Slide Number Placeholder 3"/>
          <p:cNvSpPr>
            <a:spLocks noGrp="1"/>
          </p:cNvSpPr>
          <p:nvPr>
            <p:ph type="sldNum" sz="quarter" idx="5"/>
          </p:nvPr>
        </p:nvSpPr>
        <p:spPr/>
        <p:txBody>
          <a:bodyPr/>
          <a:lstStyle/>
          <a:p>
            <a:pPr>
              <a:defRPr/>
            </a:pPr>
            <a:fld id="{6F987C42-F29F-4135-A431-F3A9E16E5D5D}"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r>
              <a:rPr lang="fr-BE" dirty="0" err="1"/>
              <a:t>Basically</a:t>
            </a:r>
            <a:r>
              <a:rPr lang="fr-BE" dirty="0"/>
              <a:t>, </a:t>
            </a:r>
            <a:r>
              <a:rPr lang="fr-BE" dirty="0" err="1"/>
              <a:t>you</a:t>
            </a:r>
            <a:r>
              <a:rPr lang="fr-BE" dirty="0"/>
              <a:t> </a:t>
            </a:r>
            <a:r>
              <a:rPr lang="fr-BE" dirty="0" err="1"/>
              <a:t>will</a:t>
            </a:r>
            <a:r>
              <a:rPr lang="fr-BE" dirty="0"/>
              <a:t> have to </a:t>
            </a:r>
            <a:r>
              <a:rPr lang="fr-BE" dirty="0" err="1"/>
              <a:t>work</a:t>
            </a:r>
            <a:r>
              <a:rPr lang="fr-BE" dirty="0"/>
              <a:t> and </a:t>
            </a:r>
            <a:r>
              <a:rPr lang="fr-BE" dirty="0" err="1"/>
              <a:t>comply</a:t>
            </a:r>
            <a:r>
              <a:rPr lang="fr-BE" dirty="0"/>
              <a:t> </a:t>
            </a:r>
            <a:r>
              <a:rPr lang="fr-BE" dirty="0" err="1"/>
              <a:t>with</a:t>
            </a:r>
            <a:r>
              <a:rPr lang="fr-BE" dirty="0"/>
              <a:t> </a:t>
            </a:r>
            <a:r>
              <a:rPr lang="fr-BE" dirty="0" err="1"/>
              <a:t>three</a:t>
            </a:r>
            <a:r>
              <a:rPr lang="fr-BE" dirty="0"/>
              <a:t> </a:t>
            </a:r>
            <a:r>
              <a:rPr lang="fr-BE" dirty="0" err="1"/>
              <a:t>different</a:t>
            </a:r>
            <a:r>
              <a:rPr lang="fr-BE" dirty="0"/>
              <a:t> sets of </a:t>
            </a:r>
            <a:r>
              <a:rPr lang="fr-BE" dirty="0" err="1"/>
              <a:t>rules</a:t>
            </a:r>
            <a:r>
              <a:rPr lang="fr-BE" dirty="0"/>
              <a:t>, </a:t>
            </a:r>
            <a:r>
              <a:rPr lang="fr-BE" dirty="0" err="1"/>
              <a:t>regulations</a:t>
            </a:r>
            <a:r>
              <a:rPr lang="fr-BE" dirty="0"/>
              <a:t>, </a:t>
            </a:r>
            <a:r>
              <a:rPr lang="fr-BE" dirty="0" err="1"/>
              <a:t>requirements</a:t>
            </a:r>
            <a:r>
              <a:rPr lang="fr-BE" dirty="0"/>
              <a:t>, practices:</a:t>
            </a:r>
          </a:p>
          <a:p>
            <a:pPr marL="232555" indent="-232555" algn="just">
              <a:buFont typeface="+mj-lt"/>
              <a:buAutoNum type="arabicPeriod"/>
              <a:defRPr/>
            </a:pPr>
            <a:r>
              <a:rPr lang="fr-BE" dirty="0" err="1"/>
              <a:t>Those</a:t>
            </a:r>
            <a:r>
              <a:rPr lang="fr-BE" baseline="0" dirty="0"/>
              <a:t> of the EC and E+ CBHE action</a:t>
            </a:r>
          </a:p>
          <a:p>
            <a:pPr marL="232555" indent="-232555" algn="just">
              <a:buFont typeface="+mj-lt"/>
              <a:buAutoNum type="arabicPeriod"/>
              <a:defRPr/>
            </a:pPr>
            <a:r>
              <a:rPr lang="fr-BE" baseline="0" dirty="0" err="1"/>
              <a:t>Those</a:t>
            </a:r>
            <a:r>
              <a:rPr lang="fr-BE" baseline="0" dirty="0"/>
              <a:t> of the countries </a:t>
            </a:r>
            <a:r>
              <a:rPr lang="fr-BE" baseline="0" dirty="0" err="1"/>
              <a:t>where</a:t>
            </a:r>
            <a:r>
              <a:rPr lang="fr-BE" baseline="0" dirty="0"/>
              <a:t> </a:t>
            </a:r>
            <a:r>
              <a:rPr lang="fr-BE" baseline="0" dirty="0" err="1"/>
              <a:t>your</a:t>
            </a:r>
            <a:r>
              <a:rPr lang="fr-BE" baseline="0" dirty="0"/>
              <a:t> </a:t>
            </a:r>
            <a:r>
              <a:rPr lang="fr-BE" baseline="0" dirty="0" err="1"/>
              <a:t>activities</a:t>
            </a:r>
            <a:r>
              <a:rPr lang="fr-BE" baseline="0" dirty="0"/>
              <a:t> </a:t>
            </a:r>
            <a:r>
              <a:rPr lang="fr-BE" baseline="0" dirty="0" err="1"/>
              <a:t>will</a:t>
            </a:r>
            <a:r>
              <a:rPr lang="fr-BE" baseline="0" dirty="0"/>
              <a:t> </a:t>
            </a:r>
            <a:r>
              <a:rPr lang="fr-BE" baseline="0" dirty="0" err="1"/>
              <a:t>be</a:t>
            </a:r>
            <a:r>
              <a:rPr lang="fr-BE" baseline="0" dirty="0"/>
              <a:t> </a:t>
            </a:r>
            <a:r>
              <a:rPr lang="fr-BE" baseline="0" dirty="0" err="1"/>
              <a:t>implemented</a:t>
            </a:r>
            <a:endParaRPr lang="fr-BE" baseline="0" dirty="0"/>
          </a:p>
          <a:p>
            <a:pPr marL="232555" indent="-232555" algn="just">
              <a:buFont typeface="+mj-lt"/>
              <a:buAutoNum type="arabicPeriod"/>
              <a:defRPr/>
            </a:pPr>
            <a:r>
              <a:rPr lang="fr-BE" baseline="0" dirty="0" err="1"/>
              <a:t>Those</a:t>
            </a:r>
            <a:r>
              <a:rPr lang="fr-BE" baseline="0" dirty="0"/>
              <a:t> of the </a:t>
            </a:r>
            <a:r>
              <a:rPr lang="fr-BE" baseline="0" dirty="0" err="1"/>
              <a:t>partner</a:t>
            </a:r>
            <a:r>
              <a:rPr lang="fr-BE" baseline="0" dirty="0"/>
              <a:t> institutions and the institutions </a:t>
            </a:r>
            <a:r>
              <a:rPr lang="fr-BE" baseline="0" dirty="0" err="1"/>
              <a:t>your</a:t>
            </a:r>
            <a:r>
              <a:rPr lang="fr-BE" baseline="0" dirty="0"/>
              <a:t> </a:t>
            </a:r>
            <a:r>
              <a:rPr lang="fr-BE" baseline="0" dirty="0" err="1"/>
              <a:t>project</a:t>
            </a:r>
            <a:r>
              <a:rPr lang="fr-BE" baseline="0" dirty="0"/>
              <a:t> </a:t>
            </a:r>
            <a:r>
              <a:rPr lang="fr-BE" baseline="0" dirty="0" err="1"/>
              <a:t>targets</a:t>
            </a:r>
            <a:endParaRPr lang="fr-BE" baseline="0" dirty="0"/>
          </a:p>
          <a:p>
            <a:pPr algn="just">
              <a:defRPr/>
            </a:pPr>
            <a:endParaRPr lang="fr-BE" baseline="0" dirty="0"/>
          </a:p>
          <a:p>
            <a:pPr algn="just">
              <a:defRPr/>
            </a:pPr>
            <a:r>
              <a:rPr lang="fr-BE" baseline="0" dirty="0"/>
              <a:t>In </a:t>
            </a:r>
            <a:r>
              <a:rPr lang="fr-BE" baseline="0" dirty="0" err="1"/>
              <a:t>order</a:t>
            </a:r>
            <a:r>
              <a:rPr lang="fr-BE" baseline="0" dirty="0"/>
              <a:t> to </a:t>
            </a:r>
            <a:r>
              <a:rPr lang="fr-BE" baseline="0" dirty="0" err="1"/>
              <a:t>ensure</a:t>
            </a:r>
            <a:r>
              <a:rPr lang="fr-BE" baseline="0" dirty="0"/>
              <a:t> </a:t>
            </a:r>
            <a:r>
              <a:rPr lang="fr-BE" baseline="0" dirty="0" err="1"/>
              <a:t>you</a:t>
            </a:r>
            <a:r>
              <a:rPr lang="fr-BE" baseline="0" dirty="0"/>
              <a:t> do </a:t>
            </a:r>
            <a:r>
              <a:rPr lang="fr-BE" baseline="0" dirty="0" err="1"/>
              <a:t>so</a:t>
            </a:r>
            <a:r>
              <a:rPr lang="fr-BE" baseline="0" dirty="0"/>
              <a:t>, </a:t>
            </a:r>
            <a:r>
              <a:rPr lang="fr-BE" baseline="0" dirty="0" err="1"/>
              <a:t>you</a:t>
            </a:r>
            <a:r>
              <a:rPr lang="fr-BE" baseline="0" dirty="0"/>
              <a:t> </a:t>
            </a:r>
            <a:r>
              <a:rPr lang="fr-BE" baseline="0" dirty="0" err="1"/>
              <a:t>will</a:t>
            </a:r>
            <a:r>
              <a:rPr lang="fr-BE" baseline="0" dirty="0"/>
              <a:t> have to design </a:t>
            </a:r>
            <a:r>
              <a:rPr lang="fr-BE" baseline="0" dirty="0" err="1"/>
              <a:t>you</a:t>
            </a:r>
            <a:r>
              <a:rPr lang="fr-BE" baseline="0" dirty="0"/>
              <a:t> </a:t>
            </a:r>
            <a:r>
              <a:rPr lang="fr-BE" baseline="0" dirty="0" err="1"/>
              <a:t>own</a:t>
            </a:r>
            <a:r>
              <a:rPr lang="fr-BE" baseline="0" dirty="0"/>
              <a:t> set or </a:t>
            </a:r>
            <a:r>
              <a:rPr lang="fr-BE" baseline="0" dirty="0" err="1"/>
              <a:t>regulations</a:t>
            </a:r>
            <a:r>
              <a:rPr lang="fr-BE" baseline="0" dirty="0"/>
              <a:t> and </a:t>
            </a:r>
            <a:r>
              <a:rPr lang="fr-BE" baseline="0" dirty="0" err="1"/>
              <a:t>you</a:t>
            </a:r>
            <a:r>
              <a:rPr lang="fr-BE" baseline="0" dirty="0"/>
              <a:t> </a:t>
            </a:r>
            <a:r>
              <a:rPr lang="fr-BE" baseline="0" dirty="0" err="1"/>
              <a:t>own</a:t>
            </a:r>
            <a:r>
              <a:rPr lang="fr-BE" baseline="0" dirty="0"/>
              <a:t> </a:t>
            </a:r>
            <a:r>
              <a:rPr lang="fr-BE" baseline="0" dirty="0" err="1"/>
              <a:t>working</a:t>
            </a:r>
            <a:r>
              <a:rPr lang="fr-BE" baseline="0" dirty="0"/>
              <a:t> arrangements </a:t>
            </a:r>
            <a:r>
              <a:rPr lang="fr-BE" baseline="0" dirty="0" err="1"/>
              <a:t>under</a:t>
            </a:r>
            <a:r>
              <a:rPr lang="fr-BE" baseline="0" dirty="0"/>
              <a:t> a </a:t>
            </a:r>
            <a:r>
              <a:rPr lang="fr-BE" b="1" baseline="0" dirty="0" err="1"/>
              <a:t>Partnership</a:t>
            </a:r>
            <a:r>
              <a:rPr lang="fr-BE" b="1" baseline="0" dirty="0"/>
              <a:t> Agreement</a:t>
            </a:r>
            <a:r>
              <a:rPr lang="fr-BE" baseline="0" dirty="0"/>
              <a:t> </a:t>
            </a:r>
            <a:r>
              <a:rPr lang="fr-BE" baseline="0" dirty="0" err="1"/>
              <a:t>that</a:t>
            </a:r>
            <a:endParaRPr lang="fr-BE" baseline="0" dirty="0"/>
          </a:p>
          <a:p>
            <a:pPr marL="174416" indent="-174416" algn="just">
              <a:buFont typeface="Arial" panose="020B0604020202020204" pitchFamily="34" charset="0"/>
              <a:buChar char="•"/>
              <a:defRPr/>
            </a:pPr>
            <a:r>
              <a:rPr lang="fr-BE" baseline="0" dirty="0" err="1"/>
              <a:t>constitutes</a:t>
            </a:r>
            <a:r>
              <a:rPr lang="fr-BE" baseline="0" dirty="0"/>
              <a:t> a </a:t>
            </a:r>
            <a:r>
              <a:rPr lang="fr-BE" baseline="0" dirty="0" err="1"/>
              <a:t>mandatory</a:t>
            </a:r>
            <a:r>
              <a:rPr lang="fr-BE" baseline="0" dirty="0"/>
              <a:t> </a:t>
            </a:r>
            <a:r>
              <a:rPr lang="fr-BE" baseline="0" dirty="0" err="1"/>
              <a:t>requirement</a:t>
            </a:r>
            <a:r>
              <a:rPr lang="fr-BE" baseline="0" dirty="0"/>
              <a:t> for CBHE </a:t>
            </a:r>
            <a:r>
              <a:rPr lang="fr-BE" baseline="0" dirty="0" err="1"/>
              <a:t>projects</a:t>
            </a:r>
            <a:r>
              <a:rPr lang="fr-BE" baseline="0" dirty="0"/>
              <a:t> and </a:t>
            </a:r>
            <a:r>
              <a:rPr lang="fr-BE" baseline="0" dirty="0" err="1"/>
              <a:t>that</a:t>
            </a:r>
            <a:endParaRPr lang="fr-BE" baseline="0" dirty="0"/>
          </a:p>
          <a:p>
            <a:pPr marL="174416" indent="-174416" algn="just">
              <a:buFont typeface="Arial" panose="020B0604020202020204" pitchFamily="34" charset="0"/>
              <a:buChar char="•"/>
              <a:defRPr/>
            </a:pPr>
            <a:r>
              <a:rPr lang="fr-BE" baseline="0" dirty="0" err="1"/>
              <a:t>similarly</a:t>
            </a:r>
            <a:r>
              <a:rPr lang="fr-BE" baseline="0" dirty="0"/>
              <a:t> to the mandates </a:t>
            </a:r>
            <a:r>
              <a:rPr lang="fr-BE" baseline="0" dirty="0" err="1"/>
              <a:t>constitutes</a:t>
            </a:r>
            <a:r>
              <a:rPr lang="fr-BE" baseline="0" dirty="0"/>
              <a:t> a </a:t>
            </a:r>
            <a:r>
              <a:rPr lang="fr-BE" baseline="0" dirty="0" err="1"/>
              <a:t>legally</a:t>
            </a:r>
            <a:r>
              <a:rPr lang="fr-BE" baseline="0" dirty="0"/>
              <a:t> binding document </a:t>
            </a:r>
            <a:r>
              <a:rPr lang="fr-BE" baseline="0" dirty="0" err="1"/>
              <a:t>among</a:t>
            </a:r>
            <a:r>
              <a:rPr lang="fr-BE" baseline="0" dirty="0"/>
              <a:t> </a:t>
            </a:r>
            <a:r>
              <a:rPr lang="fr-BE" baseline="0" dirty="0" err="1"/>
              <a:t>beneficiaries</a:t>
            </a:r>
            <a:r>
              <a:rPr lang="fr-BE" baseline="0" dirty="0"/>
              <a:t> </a:t>
            </a:r>
          </a:p>
          <a:p>
            <a:pPr algn="just">
              <a:defRPr/>
            </a:pPr>
            <a:endParaRPr lang="fr-BE" dirty="0"/>
          </a:p>
        </p:txBody>
      </p:sp>
      <p:sp>
        <p:nvSpPr>
          <p:cNvPr id="4" name="Slide Number Placeholder 3"/>
          <p:cNvSpPr>
            <a:spLocks noGrp="1"/>
          </p:cNvSpPr>
          <p:nvPr>
            <p:ph type="sldNum" sz="quarter" idx="5"/>
          </p:nvPr>
        </p:nvSpPr>
        <p:spPr/>
        <p:txBody>
          <a:bodyPr/>
          <a:lstStyle/>
          <a:p>
            <a:pPr>
              <a:defRPr/>
            </a:pPr>
            <a:fld id="{41F8F9A5-3BFA-4FCE-A704-C16FE163ADCD}" type="slidenum">
              <a:rPr lang="en-GB" altLang="en-US" smtClean="0"/>
              <a:pPr>
                <a:defRPr/>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941" indent="-174941">
              <a:buFont typeface="Wingdings" panose="05000000000000000000" pitchFamily="2" charset="2"/>
              <a:buChar char="§"/>
              <a:defRPr/>
            </a:pPr>
            <a:r>
              <a:rPr lang="en-GB" sz="1100" dirty="0"/>
              <a:t>Your proposal = tip of the iceberg</a:t>
            </a:r>
          </a:p>
          <a:p>
            <a:pPr marL="174941" indent="-174941">
              <a:buFont typeface="Wingdings" panose="05000000000000000000" pitchFamily="2" charset="2"/>
              <a:buChar char="§"/>
              <a:defRPr/>
            </a:pPr>
            <a:r>
              <a:rPr lang="en-GB" sz="1100" dirty="0"/>
              <a:t>90% of the work to be done is influenced by your project environment. Any % which is not controlled in the project environment will have an impact on the project implementation.</a:t>
            </a:r>
          </a:p>
          <a:p>
            <a:pPr marL="174941" indent="-174941">
              <a:buFont typeface="Wingdings" panose="05000000000000000000" pitchFamily="2" charset="2"/>
              <a:buChar char="§"/>
              <a:defRPr/>
            </a:pPr>
            <a:r>
              <a:rPr lang="en-GB" sz="1100" dirty="0"/>
              <a:t>International cooperation projects are complex </a:t>
            </a:r>
            <a:r>
              <a:rPr lang="en-GB" sz="1100" dirty="0">
                <a:sym typeface="Wingdings" panose="05000000000000000000" pitchFamily="2" charset="2"/>
              </a:rPr>
              <a:t> </a:t>
            </a:r>
            <a:r>
              <a:rPr lang="en-GB" sz="1100" dirty="0"/>
              <a:t> the consortium will have to </a:t>
            </a:r>
            <a:r>
              <a:rPr lang="en-GB" sz="1100" dirty="0" err="1"/>
              <a:t>reconciliate</a:t>
            </a:r>
            <a:r>
              <a:rPr lang="en-GB" sz="1100" dirty="0"/>
              <a:t>:</a:t>
            </a:r>
          </a:p>
          <a:p>
            <a:pPr marL="641455" lvl="1" indent="-174941">
              <a:buFont typeface="Wingdings" panose="05000000000000000000" pitchFamily="2" charset="2"/>
              <a:buChar char="Ø"/>
              <a:defRPr/>
            </a:pPr>
            <a:r>
              <a:rPr lang="en-GB" sz="1100" dirty="0"/>
              <a:t>Different cultures</a:t>
            </a:r>
          </a:p>
          <a:p>
            <a:pPr marL="641455" lvl="1" indent="-174941">
              <a:buFont typeface="Wingdings" panose="05000000000000000000" pitchFamily="2" charset="2"/>
              <a:buChar char="Ø"/>
              <a:defRPr/>
            </a:pPr>
            <a:r>
              <a:rPr lang="en-GB" sz="1100" dirty="0"/>
              <a:t>Different ways to operate</a:t>
            </a:r>
          </a:p>
          <a:p>
            <a:pPr marL="641455" lvl="1" indent="-174941">
              <a:buFont typeface="Wingdings" panose="05000000000000000000" pitchFamily="2" charset="2"/>
              <a:buChar char="Ø"/>
              <a:defRPr/>
            </a:pPr>
            <a:r>
              <a:rPr lang="en-GB" sz="1100" dirty="0"/>
              <a:t>Different currencies </a:t>
            </a:r>
          </a:p>
          <a:p>
            <a:pPr marL="641455" lvl="1" indent="-174941">
              <a:buFont typeface="Wingdings" panose="05000000000000000000" pitchFamily="2" charset="2"/>
              <a:buChar char="Ø"/>
              <a:defRPr/>
            </a:pPr>
            <a:r>
              <a:rPr lang="en-GB" sz="1100" dirty="0"/>
              <a:t>Different languages</a:t>
            </a:r>
          </a:p>
          <a:p>
            <a:pPr marL="641455" lvl="1" indent="-174941">
              <a:buFont typeface="Wingdings" panose="05000000000000000000" pitchFamily="2" charset="2"/>
              <a:buChar char="Ø"/>
              <a:defRPr/>
            </a:pPr>
            <a:r>
              <a:rPr lang="en-GB" sz="1100" dirty="0"/>
              <a:t>Different </a:t>
            </a:r>
            <a:r>
              <a:rPr lang="en-GB" sz="1100" dirty="0" err="1"/>
              <a:t>timezones</a:t>
            </a:r>
            <a:endParaRPr lang="en-GB" sz="1100" dirty="0"/>
          </a:p>
          <a:p>
            <a:pPr marL="641455" lvl="1" indent="-174941">
              <a:buFont typeface="Wingdings" panose="05000000000000000000" pitchFamily="2" charset="2"/>
              <a:buChar char="Ø"/>
              <a:defRPr/>
            </a:pPr>
            <a:r>
              <a:rPr lang="en-GB" sz="1100" dirty="0"/>
              <a:t>Different legal frameworks</a:t>
            </a:r>
          </a:p>
          <a:p>
            <a:pPr marL="641455" lvl="1" indent="-174941">
              <a:buFont typeface="Wingdings" panose="05000000000000000000" pitchFamily="2" charset="2"/>
              <a:buChar char="Ø"/>
              <a:defRPr/>
            </a:pPr>
            <a:r>
              <a:rPr lang="en-GB" sz="1100" dirty="0"/>
              <a:t>Different local </a:t>
            </a:r>
            <a:r>
              <a:rPr lang="en-GB" sz="1100" dirty="0" err="1"/>
              <a:t>contraints</a:t>
            </a:r>
            <a:endParaRPr lang="en-GB" sz="1100" dirty="0"/>
          </a:p>
          <a:p>
            <a:pPr marL="641455" lvl="1" indent="-174941">
              <a:buFont typeface="Wingdings" panose="05000000000000000000" pitchFamily="2" charset="2"/>
              <a:buChar char="Ø"/>
              <a:defRPr/>
            </a:pPr>
            <a:r>
              <a:rPr lang="en-GB" sz="1100" dirty="0"/>
              <a:t>Etc.</a:t>
            </a:r>
          </a:p>
          <a:p>
            <a:pPr marL="174941" indent="-174941">
              <a:buFont typeface="Wingdings" panose="05000000000000000000" pitchFamily="2" charset="2"/>
              <a:buChar char="§"/>
              <a:defRPr/>
            </a:pPr>
            <a:endParaRPr lang="en-GB" sz="1100" dirty="0"/>
          </a:p>
          <a:p>
            <a:pPr>
              <a:defRPr/>
            </a:pPr>
            <a:endParaRPr lang="en-GB" sz="1100" dirty="0"/>
          </a:p>
        </p:txBody>
      </p:sp>
      <p:sp>
        <p:nvSpPr>
          <p:cNvPr id="4" name="Slide Number Placeholder 3"/>
          <p:cNvSpPr>
            <a:spLocks noGrp="1"/>
          </p:cNvSpPr>
          <p:nvPr>
            <p:ph type="sldNum" sz="quarter" idx="5"/>
          </p:nvPr>
        </p:nvSpPr>
        <p:spPr/>
        <p:txBody>
          <a:bodyPr/>
          <a:lstStyle/>
          <a:p>
            <a:pPr>
              <a:defRPr/>
            </a:pPr>
            <a:fld id="{75FE5A01-06D3-414D-AE6A-8EC29EDA898A}"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sz="1000" dirty="0"/>
              <a:t>Let's start with the G.A</a:t>
            </a:r>
          </a:p>
          <a:p>
            <a:pPr algn="just"/>
            <a:endParaRPr lang="en-GB" altLang="en-US" sz="1000" dirty="0"/>
          </a:p>
          <a:p>
            <a:pPr algn="just"/>
            <a:r>
              <a:rPr lang="en-GB" altLang="en-US" sz="1000" dirty="0"/>
              <a:t>Importance of the notion of </a:t>
            </a:r>
            <a:r>
              <a:rPr lang="en-GB" altLang="en-US" sz="1000" b="1" dirty="0"/>
              <a:t>multi-beneficiary GA</a:t>
            </a:r>
            <a:endParaRPr lang="en-GB" altLang="en-US" sz="1000" dirty="0"/>
          </a:p>
          <a:p>
            <a:pPr algn="just"/>
            <a:endParaRPr lang="en-GB" altLang="en-US" sz="1000" dirty="0"/>
          </a:p>
          <a:p>
            <a:pPr algn="just"/>
            <a:r>
              <a:rPr lang="en-GB" altLang="en-US" sz="1000" b="1" dirty="0"/>
              <a:t>All beneficiaries are jointly responsible for carrying out the project in accordance with the GA and have the same obligations</a:t>
            </a:r>
            <a:r>
              <a:rPr lang="en-GB" altLang="en-US" sz="1000" dirty="0"/>
              <a:t>. They are also jointly responsible in case part of the grant must be recovered, or if they are audited in their premises.</a:t>
            </a:r>
          </a:p>
          <a:p>
            <a:pPr algn="just"/>
            <a:endParaRPr lang="fr-BE" altLang="en-US" sz="1000" dirty="0"/>
          </a:p>
          <a:p>
            <a:pPr algn="just"/>
            <a:r>
              <a:rPr lang="en-GB" altLang="en-US" sz="1000" dirty="0"/>
              <a:t>Only organisations can be beneficiaries (art 23 of the Erasmus+ Regulation)</a:t>
            </a:r>
          </a:p>
          <a:p>
            <a:pPr algn="just"/>
            <a:endParaRPr lang="en-GB" altLang="en-US" sz="1000" dirty="0"/>
          </a:p>
          <a:p>
            <a:pPr algn="just"/>
            <a:r>
              <a:rPr lang="en-GB" altLang="en-US" sz="1000" dirty="0"/>
              <a:t>From a contractual point of view, there are no more responsibilities for Partner Country beneficiaries than for Programme Country Beneficiaries, however from the operational point of view and for what concerns the quality and impact of the project, they have more responsibilities that their European partners.  </a:t>
            </a:r>
          </a:p>
        </p:txBody>
      </p:sp>
      <p:sp>
        <p:nvSpPr>
          <p:cNvPr id="4" name="Slide Number Placeholder 3"/>
          <p:cNvSpPr>
            <a:spLocks noGrp="1"/>
          </p:cNvSpPr>
          <p:nvPr>
            <p:ph type="sldNum" sz="quarter" idx="5"/>
          </p:nvPr>
        </p:nvSpPr>
        <p:spPr/>
        <p:txBody>
          <a:bodyPr/>
          <a:lstStyle/>
          <a:p>
            <a:pPr>
              <a:defRPr/>
            </a:pPr>
            <a:fld id="{25223BCE-FB14-4734-9808-BB3ACD8F39A5}"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dirty="0"/>
              <a:t>National requirements / </a:t>
            </a:r>
            <a:r>
              <a:rPr lang="en-GB" altLang="en-US" sz="1100" b="1" dirty="0"/>
              <a:t>legal constraints</a:t>
            </a:r>
            <a:r>
              <a:rPr lang="en-GB" altLang="en-US" sz="1100" dirty="0"/>
              <a:t> = project registration, visa issues, VAT, tendering procedures, transfer of money, etc.</a:t>
            </a:r>
          </a:p>
          <a:p>
            <a:endParaRPr lang="fr-BE" altLang="en-US" sz="1100" dirty="0"/>
          </a:p>
          <a:p>
            <a:r>
              <a:rPr lang="fr-BE" altLang="en-US" sz="1100" b="1" dirty="0"/>
              <a:t>If </a:t>
            </a:r>
            <a:r>
              <a:rPr lang="fr-BE" altLang="en-US" sz="1100" b="1" dirty="0" err="1"/>
              <a:t>necessary</a:t>
            </a:r>
            <a:r>
              <a:rPr lang="fr-BE" altLang="en-US" sz="1100" b="1" dirty="0"/>
              <a:t> / relevant : </a:t>
            </a:r>
            <a:r>
              <a:rPr lang="fr-BE" altLang="en-US" sz="1100" dirty="0"/>
              <a:t>National/</a:t>
            </a:r>
            <a:r>
              <a:rPr lang="fr-BE" altLang="en-US" sz="1100" dirty="0" err="1"/>
              <a:t>regional</a:t>
            </a:r>
            <a:r>
              <a:rPr lang="fr-BE" altLang="en-US" sz="1100" dirty="0"/>
              <a:t> </a:t>
            </a:r>
            <a:r>
              <a:rPr lang="fr-BE" altLang="en-US" sz="1100" dirty="0" err="1"/>
              <a:t>coordinator</a:t>
            </a:r>
            <a:r>
              <a:rPr lang="fr-BE" altLang="en-US" sz="1100" dirty="0"/>
              <a:t> = </a:t>
            </a:r>
            <a:r>
              <a:rPr lang="fr-BE" altLang="en-US" sz="1100" dirty="0" err="1"/>
              <a:t>privileged</a:t>
            </a:r>
            <a:r>
              <a:rPr lang="fr-BE" altLang="en-US" sz="1100" dirty="0"/>
              <a:t> contact point for the </a:t>
            </a:r>
            <a:r>
              <a:rPr lang="fr-BE" altLang="en-US" sz="1100" dirty="0" err="1"/>
              <a:t>project</a:t>
            </a:r>
            <a:r>
              <a:rPr lang="fr-BE" altLang="en-US" sz="1100" dirty="0"/>
              <a:t> </a:t>
            </a:r>
            <a:r>
              <a:rPr lang="fr-BE" altLang="en-US" sz="1100" dirty="0" err="1"/>
              <a:t>coordinator</a:t>
            </a:r>
            <a:endParaRPr lang="fr-BE" altLang="en-US" sz="1100" dirty="0"/>
          </a:p>
          <a:p>
            <a:r>
              <a:rPr lang="fr-BE" altLang="en-US" sz="1100" dirty="0">
                <a:sym typeface="Wingdings" pitchFamily="2" charset="2"/>
              </a:rPr>
              <a:t> H</a:t>
            </a:r>
            <a:r>
              <a:rPr lang="fr-BE" altLang="en-US" sz="1100" dirty="0"/>
              <a:t>e/</a:t>
            </a:r>
            <a:r>
              <a:rPr lang="fr-BE" altLang="en-US" sz="1100" dirty="0" err="1"/>
              <a:t>she</a:t>
            </a:r>
            <a:r>
              <a:rPr lang="fr-BE" altLang="en-US" sz="1100" dirty="0"/>
              <a:t> must </a:t>
            </a:r>
            <a:r>
              <a:rPr lang="fr-BE" altLang="en-US" sz="1100" dirty="0" err="1"/>
              <a:t>forward</a:t>
            </a:r>
            <a:r>
              <a:rPr lang="fr-BE" altLang="en-US" sz="1100" dirty="0"/>
              <a:t> the information (</a:t>
            </a:r>
            <a:r>
              <a:rPr lang="fr-BE" altLang="en-US" sz="1100" dirty="0" err="1"/>
              <a:t>received</a:t>
            </a:r>
            <a:r>
              <a:rPr lang="fr-BE" altLang="en-US" sz="1100" dirty="0"/>
              <a:t> </a:t>
            </a:r>
            <a:r>
              <a:rPr lang="fr-BE" altLang="en-US" sz="1100" dirty="0" err="1"/>
              <a:t>from</a:t>
            </a:r>
            <a:r>
              <a:rPr lang="fr-BE" altLang="en-US" sz="1100" dirty="0"/>
              <a:t> the </a:t>
            </a:r>
            <a:r>
              <a:rPr lang="fr-BE" altLang="en-US" sz="1100" dirty="0" err="1"/>
              <a:t>coordinator</a:t>
            </a:r>
            <a:r>
              <a:rPr lang="fr-BE" altLang="en-US" sz="1100" dirty="0"/>
              <a:t>) to the </a:t>
            </a:r>
            <a:r>
              <a:rPr lang="fr-BE" altLang="en-US" sz="1100" dirty="0" err="1"/>
              <a:t>partners</a:t>
            </a:r>
            <a:r>
              <a:rPr lang="fr-BE" altLang="en-US" sz="1100" dirty="0"/>
              <a:t> in </a:t>
            </a:r>
            <a:r>
              <a:rPr lang="fr-BE" altLang="en-US" sz="1100" dirty="0" err="1"/>
              <a:t>his</a:t>
            </a:r>
            <a:r>
              <a:rPr lang="fr-BE" altLang="en-US" sz="1100" dirty="0"/>
              <a:t>/</a:t>
            </a:r>
            <a:r>
              <a:rPr lang="fr-BE" altLang="en-US" sz="1100" dirty="0" err="1"/>
              <a:t>her</a:t>
            </a:r>
            <a:r>
              <a:rPr lang="fr-BE" altLang="en-US" sz="1100" dirty="0"/>
              <a:t> country/</a:t>
            </a:r>
            <a:r>
              <a:rPr lang="fr-BE" altLang="en-US" sz="1100" dirty="0" err="1"/>
              <a:t>region</a:t>
            </a:r>
            <a:r>
              <a:rPr lang="fr-BE" altLang="en-US" sz="1100" dirty="0"/>
              <a:t>.</a:t>
            </a:r>
            <a:endParaRPr lang="en-GB" altLang="en-US" sz="1100" dirty="0"/>
          </a:p>
        </p:txBody>
      </p:sp>
      <p:sp>
        <p:nvSpPr>
          <p:cNvPr id="4" name="Slide Number Placeholder 3"/>
          <p:cNvSpPr>
            <a:spLocks noGrp="1"/>
          </p:cNvSpPr>
          <p:nvPr>
            <p:ph type="sldNum" sz="quarter" idx="5"/>
          </p:nvPr>
        </p:nvSpPr>
        <p:spPr/>
        <p:txBody>
          <a:bodyPr/>
          <a:lstStyle/>
          <a:p>
            <a:pPr>
              <a:defRPr/>
            </a:pPr>
            <a:fld id="{5E56CDC2-D8EE-49C1-9625-F8EBEC03BA43}"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2"/>
              </a:spcAft>
              <a:defRPr/>
            </a:pPr>
            <a:r>
              <a:rPr lang="en-US" altLang="en-US" dirty="0"/>
              <a:t>Your</a:t>
            </a:r>
            <a:r>
              <a:rPr lang="en-US" altLang="en-US" baseline="0" dirty="0"/>
              <a:t> grant application is the reason for which your project was selected. It is also the reason for which other projects were not selected.</a:t>
            </a:r>
          </a:p>
          <a:p>
            <a:pPr eaLnBrk="1" hangingPunct="1">
              <a:spcAft>
                <a:spcPts val="612"/>
              </a:spcAft>
              <a:defRPr/>
            </a:pPr>
            <a:endParaRPr lang="en-US" altLang="en-US" baseline="0" dirty="0"/>
          </a:p>
          <a:p>
            <a:pPr eaLnBrk="1" hangingPunct="1">
              <a:spcAft>
                <a:spcPts val="612"/>
              </a:spcAft>
              <a:defRPr/>
            </a:pPr>
            <a:r>
              <a:rPr lang="en-US" altLang="en-US" baseline="0" dirty="0"/>
              <a:t>As a result, at final report stage, it will be the basis on which the Agency will be able to determine if we were right or wrong in selecting you. Or in other words: if the activities envisaged and the results promised were achieved or not, both </a:t>
            </a:r>
            <a:r>
              <a:rPr lang="en-US" altLang="en-US" b="1" baseline="0" dirty="0"/>
              <a:t>in volume and in quality</a:t>
            </a:r>
            <a:r>
              <a:rPr lang="en-US" altLang="en-US" baseline="0" dirty="0"/>
              <a:t>. </a:t>
            </a:r>
          </a:p>
          <a:p>
            <a:pPr eaLnBrk="1" hangingPunct="1">
              <a:spcAft>
                <a:spcPts val="612"/>
              </a:spcAft>
              <a:defRPr/>
            </a:pPr>
            <a:endParaRPr lang="en-US" altLang="en-US" baseline="0" dirty="0"/>
          </a:p>
          <a:p>
            <a:pPr eaLnBrk="1" hangingPunct="1">
              <a:spcAft>
                <a:spcPts val="612"/>
              </a:spcAft>
              <a:defRPr/>
            </a:pPr>
            <a:r>
              <a:rPr lang="en-US" altLang="en-US" baseline="0" dirty="0"/>
              <a:t>It is also the core of the partnership cooperation modalities. In this respect, we are often confronted with partners who confess that they have not actually contributed to its preparation nor even read it! This is not acceptable and is usually a recipe for failure.</a:t>
            </a:r>
          </a:p>
          <a:p>
            <a:pPr eaLnBrk="1" hangingPunct="1">
              <a:spcAft>
                <a:spcPts val="612"/>
              </a:spcAft>
              <a:defRPr/>
            </a:pPr>
            <a:r>
              <a:rPr lang="en-US" altLang="en-US" baseline="0" dirty="0"/>
              <a:t>In order to make your project visible in the partner institutions it is of the upmost importance that</a:t>
            </a:r>
          </a:p>
          <a:p>
            <a:pPr marL="232555" indent="-232555" eaLnBrk="1" hangingPunct="1">
              <a:spcAft>
                <a:spcPts val="612"/>
              </a:spcAft>
              <a:buFont typeface="Wingdings" panose="05000000000000000000" pitchFamily="2" charset="2"/>
              <a:buAutoNum type="alphaLcParenR"/>
              <a:defRPr/>
            </a:pPr>
            <a:r>
              <a:rPr lang="en-US" altLang="en-US" baseline="0" dirty="0"/>
              <a:t>the full application is in the hands of each beneficiary </a:t>
            </a:r>
            <a:r>
              <a:rPr lang="en-US" altLang="en-US" baseline="0" dirty="0" err="1"/>
              <a:t>organisation</a:t>
            </a:r>
            <a:endParaRPr lang="en-US" altLang="en-US" baseline="0" dirty="0"/>
          </a:p>
          <a:p>
            <a:pPr marL="232555" indent="-232555" eaLnBrk="1" hangingPunct="1">
              <a:spcAft>
                <a:spcPts val="612"/>
              </a:spcAft>
              <a:buFont typeface="Wingdings" panose="05000000000000000000" pitchFamily="2" charset="2"/>
              <a:buAutoNum type="alphaLcParenR"/>
              <a:defRPr/>
            </a:pPr>
            <a:r>
              <a:rPr lang="en-US" altLang="en-US" baseline="0" dirty="0"/>
              <a:t>The most important/relevant parts of it are translated in the national language of each of the participating </a:t>
            </a:r>
            <a:r>
              <a:rPr lang="en-US" altLang="en-US" baseline="0" dirty="0" err="1"/>
              <a:t>organisations</a:t>
            </a:r>
            <a:r>
              <a:rPr lang="en-US" altLang="en-US" baseline="0" dirty="0"/>
              <a:t>. This way you will be able to </a:t>
            </a:r>
          </a:p>
          <a:p>
            <a:pPr marL="697664" lvl="1" indent="-232555" eaLnBrk="1" hangingPunct="1">
              <a:spcAft>
                <a:spcPts val="612"/>
              </a:spcAft>
              <a:buFont typeface="Wingdings" panose="05000000000000000000" pitchFamily="2" charset="2"/>
              <a:buAutoNum type="alphaLcParenR"/>
              <a:defRPr/>
            </a:pPr>
            <a:r>
              <a:rPr lang="en-US" altLang="en-US" baseline="0" dirty="0"/>
              <a:t>Present and sell it to the relevant local bodies, </a:t>
            </a:r>
            <a:r>
              <a:rPr lang="en-US" altLang="en-US" baseline="0" dirty="0" err="1"/>
              <a:t>organisations</a:t>
            </a:r>
            <a:r>
              <a:rPr lang="en-US" altLang="en-US" baseline="0" dirty="0"/>
              <a:t>, stakeholders you aim to reach</a:t>
            </a:r>
          </a:p>
          <a:p>
            <a:pPr marL="697664" lvl="1" indent="-232555" eaLnBrk="1" hangingPunct="1">
              <a:spcAft>
                <a:spcPts val="612"/>
              </a:spcAft>
              <a:buFont typeface="Wingdings" panose="05000000000000000000" pitchFamily="2" charset="2"/>
              <a:buAutoNum type="alphaLcParenR"/>
              <a:defRPr/>
            </a:pPr>
            <a:r>
              <a:rPr lang="en-US" altLang="en-US" baseline="0" dirty="0"/>
              <a:t>Find support from these bodies</a:t>
            </a:r>
          </a:p>
          <a:p>
            <a:pPr marL="697664" lvl="1" indent="-232555" eaLnBrk="1" hangingPunct="1">
              <a:spcAft>
                <a:spcPts val="612"/>
              </a:spcAft>
              <a:buFont typeface="Wingdings" panose="05000000000000000000" pitchFamily="2" charset="2"/>
              <a:buAutoNum type="alphaLcParenR"/>
              <a:defRPr/>
            </a:pPr>
            <a:r>
              <a:rPr lang="en-US" altLang="en-US" baseline="0" dirty="0"/>
              <a:t>Encourage future similar cooperation projects </a:t>
            </a:r>
          </a:p>
          <a:p>
            <a:pPr eaLnBrk="1" hangingPunct="1">
              <a:spcAft>
                <a:spcPts val="612"/>
              </a:spcAft>
              <a:defRPr/>
            </a:pPr>
            <a:endParaRPr lang="en-US" altLang="en-US" baseline="0" dirty="0"/>
          </a:p>
          <a:p>
            <a:pPr eaLnBrk="1" hangingPunct="1">
              <a:spcAft>
                <a:spcPts val="612"/>
              </a:spcAft>
              <a:defRPr/>
            </a:pPr>
            <a:r>
              <a:rPr lang="en-US" altLang="en-US" baseline="0" dirty="0"/>
              <a:t>The fact you have proposed an activity or envisaged an expenditure in your application does not render it automatically eligible nor compliant with the mandatory rules and regulations your project has to respect. While EACEA will not be able to check the compliance with the relevant national legislations (it could be done though through audits), it will have to ensure that all expenditure incurred with the grant are fully compliant with the grant agreement and the CBHE regulation.</a:t>
            </a:r>
          </a:p>
          <a:p>
            <a:pPr eaLnBrk="1" hangingPunct="1">
              <a:spcAft>
                <a:spcPts val="612"/>
              </a:spcAft>
              <a:defRPr/>
            </a:pPr>
            <a:endParaRPr lang="en-US" altLang="en-US" baseline="0" dirty="0"/>
          </a:p>
          <a:p>
            <a:pPr eaLnBrk="1" hangingPunct="1">
              <a:spcAft>
                <a:spcPts val="612"/>
              </a:spcAft>
              <a:defRPr/>
            </a:pPr>
            <a:r>
              <a:rPr lang="en-US" altLang="en-US" baseline="0" dirty="0"/>
              <a:t>Finally it is to be expected that because of internal or external factors, a proposal drafted at the latest in the second half of 2017 will have to be adapted or even amended during its implementation phase.  </a:t>
            </a:r>
          </a:p>
          <a:p>
            <a:pPr eaLnBrk="1" hangingPunct="1">
              <a:spcAft>
                <a:spcPts val="612"/>
              </a:spcAft>
              <a:defRPr/>
            </a:pPr>
            <a:endParaRPr lang="en-US" altLang="en-US" baseline="0" dirty="0"/>
          </a:p>
          <a:p>
            <a:pPr eaLnBrk="1" hangingPunct="1">
              <a:spcAft>
                <a:spcPts val="612"/>
              </a:spcAft>
              <a:defRPr/>
            </a:pPr>
            <a:r>
              <a:rPr lang="en-US" altLang="en-US" baseline="0" dirty="0"/>
              <a:t> </a:t>
            </a:r>
            <a:endParaRPr lang="en-US" altLang="en-US" dirty="0"/>
          </a:p>
        </p:txBody>
      </p:sp>
      <p:sp>
        <p:nvSpPr>
          <p:cNvPr id="4" name="Slide Number Placeholder 3"/>
          <p:cNvSpPr>
            <a:spLocks noGrp="1"/>
          </p:cNvSpPr>
          <p:nvPr>
            <p:ph type="sldNum" sz="quarter" idx="5"/>
          </p:nvPr>
        </p:nvSpPr>
        <p:spPr/>
        <p:txBody>
          <a:bodyPr/>
          <a:lstStyle/>
          <a:p>
            <a:pPr>
              <a:defRPr/>
            </a:pPr>
            <a:fld id="{1DC3681E-5471-4B06-B710-FC1D97E0605A}"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aseline="0" dirty="0"/>
              <a:t>So let's look at the content of this first plenary session.</a:t>
            </a:r>
          </a:p>
          <a:p>
            <a:endParaRPr lang="en-GB" altLang="en-US" baseline="0" dirty="0"/>
          </a:p>
          <a:p>
            <a:pPr marL="232555" indent="-232555">
              <a:buFont typeface="+mj-lt"/>
              <a:buAutoNum type="arabicPeriod"/>
            </a:pPr>
            <a:r>
              <a:rPr lang="en-GB" altLang="en-US" baseline="0" dirty="0"/>
              <a:t>We will first try to present </a:t>
            </a:r>
            <a:r>
              <a:rPr lang="en-GB" altLang="en-US" b="1" baseline="0" dirty="0"/>
              <a:t>who you are, who are those seated next to you, who are the individuals and bodies with whom you will work for the two or three years of your project.</a:t>
            </a:r>
          </a:p>
          <a:p>
            <a:pPr marL="232555" indent="-232555">
              <a:buFont typeface="+mj-lt"/>
              <a:buAutoNum type="arabicPeriod"/>
            </a:pPr>
            <a:endParaRPr lang="en-GB" altLang="en-US" b="1" baseline="0" dirty="0"/>
          </a:p>
          <a:p>
            <a:pPr marL="232555" indent="-232555">
              <a:buFont typeface="+mj-lt"/>
              <a:buAutoNum type="arabicPeriod"/>
            </a:pPr>
            <a:r>
              <a:rPr lang="en-GB" altLang="en-US" baseline="0" dirty="0"/>
              <a:t>We will then look at some of the </a:t>
            </a:r>
            <a:r>
              <a:rPr lang="en-GB" altLang="en-US" b="1" baseline="0" dirty="0"/>
              <a:t>rules and regulations under which your cooperation activities will be implemented</a:t>
            </a:r>
            <a:r>
              <a:rPr lang="en-GB" altLang="en-US" baseline="0" dirty="0"/>
              <a:t>. In this respect, I would like to apologise for the fact that I've limited this section to </a:t>
            </a:r>
            <a:r>
              <a:rPr lang="en-GB" altLang="en-US" b="1" baseline="0" dirty="0"/>
              <a:t>half a dozen aspects </a:t>
            </a:r>
            <a:r>
              <a:rPr lang="en-GB" altLang="en-US" baseline="0" dirty="0"/>
              <a:t>of the administrative and contractual framework under which your project will work. In reality, I should not apologise and you should thank me for not addressing individually each of the 125 different articles described in the G.A. signed with the Agency. </a:t>
            </a:r>
            <a:br>
              <a:rPr lang="en-GB" altLang="en-US" baseline="0" dirty="0"/>
            </a:br>
            <a:r>
              <a:rPr lang="en-GB" altLang="en-US" baseline="0" dirty="0"/>
              <a:t>In addition, the most crucial aspects of these regulations concern the spending of your project grant and these will be addressed in detail by my colleagues in the next session</a:t>
            </a:r>
          </a:p>
          <a:p>
            <a:pPr marL="232555" indent="-232555">
              <a:buFont typeface="+mj-lt"/>
              <a:buAutoNum type="arabicPeriod"/>
            </a:pPr>
            <a:endParaRPr lang="en-GB" altLang="en-US" baseline="0" dirty="0"/>
          </a:p>
          <a:p>
            <a:pPr marL="232555" indent="-232555">
              <a:buFont typeface="+mj-lt"/>
              <a:buAutoNum type="arabicPeriod"/>
            </a:pPr>
            <a:r>
              <a:rPr lang="en-GB" altLang="en-US" baseline="0" dirty="0"/>
              <a:t>And finally we will briefly address </a:t>
            </a:r>
            <a:r>
              <a:rPr lang="en-GB" altLang="en-US" b="1" baseline="0" dirty="0"/>
              <a:t>the way you will interact with our Agency during the project implementation phase.</a:t>
            </a:r>
          </a:p>
          <a:p>
            <a:endParaRPr lang="en-GB" altLang="en-US" baseline="0" dirty="0"/>
          </a:p>
          <a:p>
            <a:r>
              <a:rPr lang="en-GB" altLang="en-US" baseline="0" dirty="0"/>
              <a:t>I would like to ask the participants already </a:t>
            </a:r>
            <a:r>
              <a:rPr lang="en-GB" altLang="en-US" b="1" baseline="0" dirty="0"/>
              <a:t>involved in CBHE projects from previous generations (2015 to 2017) to stand up</a:t>
            </a:r>
            <a:r>
              <a:rPr lang="en-GB" altLang="en-US" baseline="0" dirty="0"/>
              <a:t>.</a:t>
            </a:r>
          </a:p>
          <a:p>
            <a:pPr marL="174416" indent="-174416">
              <a:buFontTx/>
              <a:buChar char="-"/>
            </a:pPr>
            <a:endParaRPr lang="en-GB" altLang="en-US" baseline="0" dirty="0"/>
          </a:p>
          <a:p>
            <a:r>
              <a:rPr lang="en-GB" altLang="en-US" baseline="0" dirty="0"/>
              <a:t>Well colleagues, I need to warn you: as compared to previous years, there are </a:t>
            </a:r>
            <a:r>
              <a:rPr lang="en-GB" altLang="en-US" b="1" baseline="0" dirty="0"/>
              <a:t>not so many changes </a:t>
            </a:r>
            <a:r>
              <a:rPr lang="en-GB" altLang="en-US" baseline="0" dirty="0"/>
              <a:t>in the administrative, contractual and financial management of CBHE projects and I must apologise in advance if during this 4</a:t>
            </a:r>
            <a:r>
              <a:rPr lang="en-GB" altLang="en-US" baseline="30000" dirty="0"/>
              <a:t>th</a:t>
            </a:r>
            <a:r>
              <a:rPr lang="en-GB" altLang="en-US" baseline="0" dirty="0"/>
              <a:t> GH meeting we repeat advises and recommendations you have heard in previous events. In any case, the weather is </a:t>
            </a:r>
            <a:r>
              <a:rPr lang="en-GB" altLang="en-US" baseline="0" dirty="0" err="1"/>
              <a:t>shity</a:t>
            </a:r>
            <a:r>
              <a:rPr lang="en-GB" altLang="en-US" baseline="0" dirty="0"/>
              <a:t>, on Monday Brussels museums are closed, there is good catering and there is no better place than this MCE building for </a:t>
            </a:r>
            <a:r>
              <a:rPr lang="en-GB" altLang="en-US" b="1" baseline="0" dirty="0"/>
              <a:t>networking, exchanging experiences and preparing future cooperation projects</a:t>
            </a:r>
            <a:r>
              <a:rPr lang="en-GB" altLang="en-US" baseline="0" dirty="0"/>
              <a:t>. </a:t>
            </a:r>
          </a:p>
          <a:p>
            <a:endParaRPr lang="en-GB" altLang="en-US" baseline="0" dirty="0"/>
          </a:p>
          <a:p>
            <a:r>
              <a:rPr lang="en-GB" altLang="en-US" b="1" baseline="0" dirty="0"/>
              <a:t>Now newcomers stand up please</a:t>
            </a:r>
            <a:r>
              <a:rPr lang="en-GB" altLang="en-US" baseline="0" dirty="0"/>
              <a:t> (</a:t>
            </a:r>
            <a:r>
              <a:rPr lang="en-GB" altLang="en-US" sz="1400" dirty="0" err="1"/>
              <a:t>i.e</a:t>
            </a:r>
            <a:r>
              <a:rPr lang="en-GB" altLang="en-US" sz="1400" dirty="0"/>
              <a:t> those for whom this is the first experience as beneficiary of a CBHE grant)</a:t>
            </a:r>
          </a:p>
          <a:p>
            <a:endParaRPr lang="en-GB" altLang="en-US" sz="1400" dirty="0"/>
          </a:p>
          <a:p>
            <a:r>
              <a:rPr lang="en-GB" altLang="en-US" baseline="0" dirty="0"/>
              <a:t>First of all, welcome to all of you. I need to warn you: during two days you will be </a:t>
            </a:r>
            <a:r>
              <a:rPr lang="en-GB" altLang="en-US" b="1" baseline="0" dirty="0"/>
              <a:t>bombarded with information</a:t>
            </a:r>
            <a:r>
              <a:rPr lang="en-GB" altLang="en-US" baseline="0" dirty="0"/>
              <a:t>. You will listen, speak, eat, drink, even dream of CBHE. And trust me, this is only the beginning !  If you don't believe me, </a:t>
            </a:r>
            <a:r>
              <a:rPr lang="en-GB" altLang="en-US" b="1" baseline="0" dirty="0"/>
              <a:t>you can always ask </a:t>
            </a:r>
            <a:r>
              <a:rPr lang="en-GB" altLang="en-US" baseline="0" dirty="0"/>
              <a:t>these other guys who stood up prior to you. Let me correct myself: </a:t>
            </a:r>
            <a:r>
              <a:rPr lang="en-GB" altLang="en-US" b="0" baseline="0" dirty="0"/>
              <a:t>you must ask them </a:t>
            </a:r>
            <a:r>
              <a:rPr lang="en-GB" altLang="en-US" baseline="0" dirty="0"/>
              <a:t>because they are also here to help you, warn you, to ensure you do not face the same problems they have faced and, hopefully, overcome. So, </a:t>
            </a:r>
            <a:r>
              <a:rPr lang="en-GB" altLang="en-US" b="1" baseline="0" dirty="0"/>
              <a:t>please use their expertise</a:t>
            </a:r>
            <a:r>
              <a:rPr lang="en-GB" altLang="en-US" baseline="0" dirty="0"/>
              <a:t> as much as the one of the Agency, Commission and national bodies colleagues present during these two days.</a:t>
            </a:r>
          </a:p>
          <a:p>
            <a:endParaRPr lang="en-GB" altLang="en-US" dirty="0"/>
          </a:p>
          <a:p>
            <a:endParaRPr lang="en-US" altLang="en-US" dirty="0"/>
          </a:p>
        </p:txBody>
      </p:sp>
      <p:sp>
        <p:nvSpPr>
          <p:cNvPr id="4" name="Slide Number Placeholder 3"/>
          <p:cNvSpPr>
            <a:spLocks noGrp="1"/>
          </p:cNvSpPr>
          <p:nvPr>
            <p:ph type="sldNum" sz="quarter" idx="5"/>
          </p:nvPr>
        </p:nvSpPr>
        <p:spPr/>
        <p:txBody>
          <a:bodyPr/>
          <a:lstStyle/>
          <a:p>
            <a:pPr>
              <a:defRPr/>
            </a:pPr>
            <a:fld id="{C12147B3-DBD4-4FF6-867B-102CF1CA17F2}"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a:defRPr/>
            </a:pPr>
            <a:fld id="{6E8B4996-49E1-49C8-9211-FE80DFE8AA1D}"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885" indent="-349885" eaLnBrk="1" hangingPunct="1">
              <a:spcAft>
                <a:spcPts val="612"/>
              </a:spcAft>
              <a:buFont typeface="Wingdings" panose="05000000000000000000" pitchFamily="2" charset="2"/>
              <a:buChar char="§"/>
              <a:defRPr/>
            </a:pPr>
            <a:r>
              <a:rPr lang="en-GB" altLang="en-US" sz="1100" dirty="0"/>
              <a:t>Mandatory + must be signed at the latest 6 months after the signature of the grant agreement</a:t>
            </a:r>
          </a:p>
          <a:p>
            <a:pPr marL="349885" indent="-349885" eaLnBrk="1" hangingPunct="1">
              <a:spcAft>
                <a:spcPts val="612"/>
              </a:spcAft>
              <a:buFont typeface="Wingdings" panose="05000000000000000000" pitchFamily="2" charset="2"/>
              <a:buChar char="§"/>
              <a:defRPr/>
            </a:pPr>
            <a:r>
              <a:rPr lang="en-GB" altLang="en-US" sz="1100" dirty="0"/>
              <a:t>Guidelines available on Agency website (</a:t>
            </a:r>
            <a:r>
              <a:rPr lang="en-GB" altLang="en-US" sz="1100" b="1" dirty="0"/>
              <a:t>should be adapted to the needs of the Partnership</a:t>
            </a:r>
            <a:r>
              <a:rPr lang="en-GB" altLang="en-US" sz="1100" dirty="0"/>
              <a:t>)</a:t>
            </a:r>
          </a:p>
          <a:p>
            <a:pPr marL="349885" indent="-349885" eaLnBrk="1" hangingPunct="1">
              <a:spcAft>
                <a:spcPts val="612"/>
              </a:spcAft>
              <a:buFont typeface="Wingdings" panose="05000000000000000000" pitchFamily="2" charset="2"/>
              <a:buChar char="§"/>
              <a:defRPr/>
            </a:pPr>
            <a:r>
              <a:rPr lang="en-GB" altLang="en-US" sz="1100" dirty="0"/>
              <a:t>Joint </a:t>
            </a:r>
            <a:r>
              <a:rPr lang="en-GB" altLang="en-US" sz="1100" dirty="0" err="1"/>
              <a:t>parternship</a:t>
            </a:r>
            <a:r>
              <a:rPr lang="en-GB" altLang="en-US" sz="1100" dirty="0"/>
              <a:t> </a:t>
            </a:r>
            <a:r>
              <a:rPr lang="en-GB" altLang="en-US" sz="1100" b="1" dirty="0"/>
              <a:t>(one doc signed by all partners</a:t>
            </a:r>
            <a:r>
              <a:rPr lang="en-GB" altLang="en-US" sz="1100" dirty="0"/>
              <a:t>) is recommended  because it is more transparent</a:t>
            </a:r>
          </a:p>
          <a:p>
            <a:pPr marL="349885" indent="-349885" eaLnBrk="1" hangingPunct="1">
              <a:spcAft>
                <a:spcPts val="612"/>
              </a:spcAft>
              <a:buFont typeface="Wingdings" panose="05000000000000000000" pitchFamily="2" charset="2"/>
              <a:buChar char="§"/>
              <a:defRPr/>
            </a:pPr>
            <a:r>
              <a:rPr lang="fr-BE" altLang="en-US" sz="1100" dirty="0" err="1"/>
              <a:t>Should</a:t>
            </a:r>
            <a:r>
              <a:rPr lang="fr-BE" altLang="en-US" sz="1100" dirty="0"/>
              <a:t> </a:t>
            </a:r>
            <a:r>
              <a:rPr lang="fr-BE" altLang="en-US" sz="1100" dirty="0" err="1"/>
              <a:t>be</a:t>
            </a:r>
            <a:r>
              <a:rPr lang="fr-BE" altLang="en-US" sz="1100" dirty="0"/>
              <a:t> </a:t>
            </a:r>
            <a:r>
              <a:rPr lang="fr-BE" altLang="en-US" sz="1100" dirty="0" err="1"/>
              <a:t>drafted</a:t>
            </a:r>
            <a:r>
              <a:rPr lang="fr-BE" altLang="en-US" sz="1100" dirty="0"/>
              <a:t> in the </a:t>
            </a:r>
            <a:r>
              <a:rPr lang="fr-BE" altLang="en-US" sz="1100" dirty="0" err="1"/>
              <a:t>working</a:t>
            </a:r>
            <a:r>
              <a:rPr lang="fr-BE" altLang="en-US" sz="1100" dirty="0"/>
              <a:t> </a:t>
            </a:r>
            <a:r>
              <a:rPr lang="fr-BE" altLang="en-US" sz="1100" dirty="0" err="1"/>
              <a:t>language</a:t>
            </a:r>
            <a:r>
              <a:rPr lang="fr-BE" altLang="en-US" sz="1100" dirty="0"/>
              <a:t> of the consortium (and </a:t>
            </a:r>
            <a:r>
              <a:rPr lang="fr-BE" altLang="en-US" sz="1100" b="1" dirty="0" err="1"/>
              <a:t>hopefully</a:t>
            </a:r>
            <a:r>
              <a:rPr lang="fr-BE" altLang="en-US" sz="1100" dirty="0"/>
              <a:t> </a:t>
            </a:r>
            <a:r>
              <a:rPr lang="fr-BE" altLang="en-US" sz="1100" dirty="0" err="1"/>
              <a:t>translated</a:t>
            </a:r>
            <a:r>
              <a:rPr lang="fr-BE" altLang="en-US" sz="1100" dirty="0"/>
              <a:t> in the national </a:t>
            </a:r>
            <a:r>
              <a:rPr lang="fr-BE" altLang="en-US" sz="1100" dirty="0" err="1"/>
              <a:t>language</a:t>
            </a:r>
            <a:r>
              <a:rPr lang="fr-BE" altLang="en-US" sz="1100" dirty="0"/>
              <a:t> of the </a:t>
            </a:r>
            <a:r>
              <a:rPr lang="fr-BE" altLang="en-US" sz="1100" dirty="0" err="1"/>
              <a:t>participating</a:t>
            </a:r>
            <a:r>
              <a:rPr lang="fr-BE" altLang="en-US" sz="1100" dirty="0"/>
              <a:t> organisations)</a:t>
            </a:r>
            <a:endParaRPr lang="en-GB" altLang="en-US" sz="1100" dirty="0"/>
          </a:p>
          <a:p>
            <a:pPr>
              <a:defRPr/>
            </a:pPr>
            <a:r>
              <a:rPr lang="en-US" altLang="en-US" dirty="0"/>
              <a:t>                                                             </a:t>
            </a:r>
          </a:p>
        </p:txBody>
      </p:sp>
      <p:sp>
        <p:nvSpPr>
          <p:cNvPr id="4" name="Slide Number Placeholder 3"/>
          <p:cNvSpPr>
            <a:spLocks noGrp="1"/>
          </p:cNvSpPr>
          <p:nvPr>
            <p:ph type="sldNum" sz="quarter" idx="5"/>
          </p:nvPr>
        </p:nvSpPr>
        <p:spPr/>
        <p:txBody>
          <a:bodyPr/>
          <a:lstStyle/>
          <a:p>
            <a:pPr>
              <a:defRPr/>
            </a:pPr>
            <a:fld id="{1DC3681E-5471-4B06-B710-FC1D97E0605A}"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sz="1100" dirty="0"/>
              <a:t>I </a:t>
            </a:r>
            <a:r>
              <a:rPr lang="fr-BE" altLang="en-US" sz="1100" dirty="0" err="1"/>
              <a:t>will</a:t>
            </a:r>
            <a:r>
              <a:rPr lang="fr-BE" altLang="en-US" sz="1100" dirty="0"/>
              <a:t> </a:t>
            </a:r>
            <a:r>
              <a:rPr lang="fr-BE" altLang="en-US" sz="1100" dirty="0" err="1"/>
              <a:t>come back</a:t>
            </a:r>
            <a:r>
              <a:rPr lang="fr-BE" altLang="en-US" sz="1100" dirty="0"/>
              <a:t> in more </a:t>
            </a:r>
            <a:r>
              <a:rPr lang="fr-BE" altLang="en-US" sz="1100" dirty="0" err="1"/>
              <a:t>details</a:t>
            </a:r>
            <a:r>
              <a:rPr lang="fr-BE" altLang="en-US" sz="1100" dirty="0"/>
              <a:t> on the </a:t>
            </a:r>
            <a:r>
              <a:rPr lang="fr-BE" altLang="en-US" sz="1100" dirty="0" err="1"/>
              <a:t>Publicity</a:t>
            </a:r>
            <a:r>
              <a:rPr lang="fr-BE" altLang="en-US" sz="1100" dirty="0"/>
              <a:t> and </a:t>
            </a:r>
            <a:r>
              <a:rPr lang="fr-BE" altLang="en-US" sz="1100" dirty="0" err="1"/>
              <a:t>Dissemination</a:t>
            </a:r>
            <a:r>
              <a:rPr lang="fr-BE" altLang="en-US" sz="1100" dirty="0"/>
              <a:t> </a:t>
            </a:r>
            <a:r>
              <a:rPr lang="fr-BE" altLang="en-US" sz="1100" dirty="0" err="1"/>
              <a:t>requirements</a:t>
            </a:r>
            <a:endParaRPr lang="fr-BE" altLang="en-US" sz="1100" dirty="0"/>
          </a:p>
          <a:p>
            <a:endParaRPr lang="fr-BE" altLang="en-US" sz="1100" dirty="0"/>
          </a:p>
          <a:p>
            <a:r>
              <a:rPr lang="fr-BE" altLang="en-US" sz="1100" dirty="0"/>
              <a:t>But first of all </a:t>
            </a:r>
            <a:r>
              <a:rPr lang="fr-BE" altLang="en-US" sz="1100" dirty="0" err="1"/>
              <a:t>it</a:t>
            </a:r>
            <a:r>
              <a:rPr lang="fr-BE" altLang="en-US" sz="1100" dirty="0"/>
              <a:t> </a:t>
            </a:r>
            <a:r>
              <a:rPr lang="fr-BE" altLang="en-US" sz="1100" dirty="0" err="1"/>
              <a:t>is</a:t>
            </a:r>
            <a:r>
              <a:rPr lang="fr-BE" altLang="en-US" sz="1100" dirty="0"/>
              <a:t> important to </a:t>
            </a:r>
            <a:r>
              <a:rPr lang="fr-BE" altLang="en-US" sz="1100" dirty="0" err="1"/>
              <a:t>refer</a:t>
            </a:r>
            <a:r>
              <a:rPr lang="fr-BE" altLang="en-US" sz="1100" dirty="0"/>
              <a:t> </a:t>
            </a:r>
            <a:r>
              <a:rPr lang="fr-BE" altLang="en-US" sz="1100" dirty="0" err="1"/>
              <a:t>briefly</a:t>
            </a:r>
            <a:r>
              <a:rPr lang="fr-BE" altLang="en-US" sz="1100" dirty="0"/>
              <a:t> to </a:t>
            </a:r>
            <a:r>
              <a:rPr lang="fr-BE" altLang="en-US" sz="1100" dirty="0" err="1"/>
              <a:t>other</a:t>
            </a:r>
            <a:r>
              <a:rPr lang="fr-BE" altLang="en-US" sz="1100" dirty="0"/>
              <a:t> aspects of </a:t>
            </a:r>
            <a:r>
              <a:rPr lang="fr-BE" altLang="en-US" sz="1100" dirty="0" err="1"/>
              <a:t>your</a:t>
            </a:r>
            <a:r>
              <a:rPr lang="fr-BE" altLang="en-US" sz="1100" dirty="0"/>
              <a:t> GA </a:t>
            </a:r>
            <a:r>
              <a:rPr lang="fr-BE" altLang="en-US" sz="1100" dirty="0" err="1"/>
              <a:t>that</a:t>
            </a:r>
            <a:r>
              <a:rPr lang="fr-BE" altLang="en-US" sz="1100" dirty="0"/>
              <a:t> </a:t>
            </a:r>
            <a:r>
              <a:rPr lang="fr-BE" altLang="en-US" sz="1100" dirty="0" err="1"/>
              <a:t>may</a:t>
            </a:r>
            <a:r>
              <a:rPr lang="fr-BE" altLang="en-US" sz="1100" dirty="0"/>
              <a:t> have </a:t>
            </a:r>
            <a:r>
              <a:rPr lang="fr-BE" altLang="en-US" sz="1100" dirty="0" err="1"/>
              <a:t>consequences</a:t>
            </a:r>
            <a:r>
              <a:rPr lang="fr-BE" altLang="en-US" sz="1100" dirty="0"/>
              <a:t> and </a:t>
            </a:r>
            <a:r>
              <a:rPr lang="fr-BE" altLang="en-US" sz="1100" dirty="0" err="1"/>
              <a:t>your</a:t>
            </a:r>
            <a:r>
              <a:rPr lang="fr-BE" altLang="en-US" sz="1100" dirty="0"/>
              <a:t> final </a:t>
            </a:r>
            <a:r>
              <a:rPr lang="fr-BE" altLang="en-US" sz="1100" dirty="0" err="1"/>
              <a:t>grant</a:t>
            </a:r>
            <a:endParaRPr lang="fr-BE" altLang="en-US" sz="1100" dirty="0"/>
          </a:p>
          <a:p>
            <a:endParaRPr lang="fr-BE" altLang="en-US" sz="1100" dirty="0"/>
          </a:p>
          <a:p>
            <a:r>
              <a:rPr lang="fr-BE" altLang="en-US" sz="1100" b="1" dirty="0" err="1"/>
              <a:t>Conflict</a:t>
            </a:r>
            <a:r>
              <a:rPr lang="fr-BE" altLang="en-US" sz="1100" b="1" dirty="0"/>
              <a:t> of </a:t>
            </a:r>
            <a:r>
              <a:rPr lang="fr-BE" altLang="en-US" sz="1100" b="1" dirty="0" err="1"/>
              <a:t>interest</a:t>
            </a:r>
            <a:r>
              <a:rPr lang="fr-BE" altLang="en-US" sz="1100" b="1" dirty="0"/>
              <a:t> </a:t>
            </a:r>
            <a:r>
              <a:rPr lang="fr-BE" altLang="en-US" sz="1100" dirty="0"/>
              <a:t>: </a:t>
            </a:r>
            <a:r>
              <a:rPr lang="fr-BE" altLang="en-US" sz="1100" dirty="0" err="1"/>
              <a:t>this</a:t>
            </a:r>
            <a:r>
              <a:rPr lang="fr-BE" altLang="en-US" sz="1100" dirty="0"/>
              <a:t> </a:t>
            </a:r>
            <a:r>
              <a:rPr lang="fr-BE" altLang="en-US" sz="1100" dirty="0" err="1"/>
              <a:t>applies</a:t>
            </a:r>
            <a:r>
              <a:rPr lang="fr-BE" altLang="en-US" sz="1100" dirty="0"/>
              <a:t> to all the aspect of </a:t>
            </a:r>
            <a:r>
              <a:rPr lang="fr-BE" altLang="en-US" sz="1100" dirty="0" err="1"/>
              <a:t>your</a:t>
            </a:r>
            <a:r>
              <a:rPr lang="fr-BE" altLang="en-US" sz="1100" dirty="0"/>
              <a:t> </a:t>
            </a:r>
            <a:r>
              <a:rPr lang="fr-BE" altLang="en-US" sz="1100" dirty="0" err="1"/>
              <a:t>project</a:t>
            </a:r>
            <a:r>
              <a:rPr lang="fr-BE" altLang="en-US" sz="1100" dirty="0"/>
              <a:t> and in </a:t>
            </a:r>
            <a:r>
              <a:rPr lang="fr-BE" altLang="en-US" sz="1100" dirty="0" err="1"/>
              <a:t>particular</a:t>
            </a:r>
            <a:r>
              <a:rPr lang="fr-BE" altLang="en-US" sz="1100" dirty="0"/>
              <a:t> to</a:t>
            </a:r>
          </a:p>
          <a:p>
            <a:endParaRPr lang="fr-BE" altLang="en-US" sz="1100" dirty="0"/>
          </a:p>
          <a:p>
            <a:pPr marL="174416" indent="-174416">
              <a:buFont typeface="Arial" panose="020B0604020202020204" pitchFamily="34" charset="0"/>
              <a:buChar char="•"/>
            </a:pPr>
            <a:r>
              <a:rPr lang="fr-BE" altLang="en-US" sz="1100" dirty="0"/>
              <a:t>The </a:t>
            </a:r>
            <a:r>
              <a:rPr lang="fr-BE" altLang="en-US" sz="1100" dirty="0" err="1"/>
              <a:t>persons</a:t>
            </a:r>
            <a:r>
              <a:rPr lang="fr-BE" altLang="en-US" sz="1100" dirty="0"/>
              <a:t> </a:t>
            </a:r>
            <a:r>
              <a:rPr lang="fr-BE" altLang="en-US" sz="1100" dirty="0" err="1"/>
              <a:t>who</a:t>
            </a:r>
            <a:r>
              <a:rPr lang="fr-BE" altLang="en-US" sz="1100" dirty="0"/>
              <a:t> </a:t>
            </a:r>
            <a:r>
              <a:rPr lang="fr-BE" altLang="en-US" sz="1100" dirty="0" err="1"/>
              <a:t>will</a:t>
            </a:r>
            <a:r>
              <a:rPr lang="fr-BE" altLang="en-US" sz="1100" dirty="0"/>
              <a:t> </a:t>
            </a:r>
            <a:r>
              <a:rPr lang="fr-BE" altLang="en-US" sz="1100" dirty="0" err="1"/>
              <a:t>perform</a:t>
            </a:r>
            <a:r>
              <a:rPr lang="fr-BE" altLang="en-US" sz="1100" dirty="0"/>
              <a:t> the </a:t>
            </a:r>
            <a:r>
              <a:rPr lang="fr-BE" altLang="en-US" sz="1100" dirty="0" err="1"/>
              <a:t>work</a:t>
            </a:r>
            <a:r>
              <a:rPr lang="fr-BE" altLang="en-US" sz="1100" dirty="0"/>
              <a:t> (</a:t>
            </a:r>
            <a:r>
              <a:rPr lang="fr-BE" altLang="en-US" sz="1100" dirty="0" err="1"/>
              <a:t>e.g</a:t>
            </a:r>
            <a:r>
              <a:rPr lang="fr-BE" altLang="en-US" sz="1100" dirty="0"/>
              <a:t>. if a </a:t>
            </a:r>
            <a:r>
              <a:rPr lang="fr-BE" altLang="en-US" sz="1100" dirty="0" err="1"/>
              <a:t>person</a:t>
            </a:r>
            <a:r>
              <a:rPr lang="fr-BE" altLang="en-US" sz="1100" dirty="0"/>
              <a:t> has been </a:t>
            </a:r>
            <a:r>
              <a:rPr lang="fr-BE" altLang="en-US" sz="1100" dirty="0" err="1"/>
              <a:t>deisgnated</a:t>
            </a:r>
            <a:r>
              <a:rPr lang="fr-BE" altLang="en-US" sz="1100" dirty="0"/>
              <a:t> to </a:t>
            </a:r>
            <a:r>
              <a:rPr lang="fr-BE" altLang="en-US" sz="1100" dirty="0" err="1"/>
              <a:t>draft</a:t>
            </a:r>
            <a:r>
              <a:rPr lang="fr-BE" altLang="en-US" sz="1100" dirty="0"/>
              <a:t> the </a:t>
            </a:r>
            <a:r>
              <a:rPr lang="fr-BE" altLang="en-US" sz="1100" dirty="0" err="1"/>
              <a:t>dissemination</a:t>
            </a:r>
            <a:r>
              <a:rPr lang="fr-BE" altLang="en-US" sz="1100" dirty="0"/>
              <a:t> plan </a:t>
            </a:r>
            <a:r>
              <a:rPr lang="fr-BE" altLang="en-US" sz="1100" dirty="0" err="1"/>
              <a:t>it</a:t>
            </a:r>
            <a:r>
              <a:rPr lang="fr-BE" altLang="en-US" sz="1100" dirty="0"/>
              <a:t> has to </a:t>
            </a:r>
            <a:r>
              <a:rPr lang="fr-BE" altLang="en-US" sz="1100" dirty="0" err="1"/>
              <a:t>be</a:t>
            </a:r>
            <a:r>
              <a:rPr lang="fr-BE" altLang="en-US" sz="1100" dirty="0"/>
              <a:t> for </a:t>
            </a:r>
            <a:r>
              <a:rPr lang="fr-BE" altLang="en-US" sz="1100" dirty="0" err="1"/>
              <a:t>his</a:t>
            </a:r>
            <a:r>
              <a:rPr lang="fr-BE" altLang="en-US" sz="1100" dirty="0"/>
              <a:t>/</a:t>
            </a:r>
            <a:r>
              <a:rPr lang="fr-BE" altLang="en-US" sz="1100" dirty="0" err="1"/>
              <a:t>her</a:t>
            </a:r>
            <a:r>
              <a:rPr lang="fr-BE" altLang="en-US" sz="1100" dirty="0"/>
              <a:t> expertise and not for </a:t>
            </a:r>
            <a:r>
              <a:rPr lang="fr-BE" altLang="en-US" sz="1100" dirty="0" err="1"/>
              <a:t>his</a:t>
            </a:r>
            <a:r>
              <a:rPr lang="fr-BE" altLang="en-US" sz="1100" dirty="0"/>
              <a:t>/</a:t>
            </a:r>
            <a:r>
              <a:rPr lang="fr-BE" altLang="en-US" sz="1100" dirty="0" err="1"/>
              <a:t>her</a:t>
            </a:r>
            <a:r>
              <a:rPr lang="fr-BE" altLang="en-US" sz="1100" dirty="0"/>
              <a:t> links </a:t>
            </a:r>
            <a:r>
              <a:rPr lang="fr-BE" altLang="en-US" sz="1100" dirty="0" err="1"/>
              <a:t>with</a:t>
            </a:r>
            <a:r>
              <a:rPr lang="fr-BE" altLang="en-US" sz="1100" dirty="0"/>
              <a:t> </a:t>
            </a:r>
            <a:r>
              <a:rPr lang="fr-BE" altLang="en-US" sz="1100" dirty="0" err="1"/>
              <a:t>other</a:t>
            </a:r>
            <a:r>
              <a:rPr lang="fr-BE" altLang="en-US" sz="1100" dirty="0"/>
              <a:t> </a:t>
            </a:r>
            <a:r>
              <a:rPr lang="fr-BE" altLang="en-US" sz="1100" dirty="0" err="1"/>
              <a:t>actors</a:t>
            </a:r>
            <a:r>
              <a:rPr lang="fr-BE" altLang="en-US" sz="1100" dirty="0"/>
              <a:t> of the </a:t>
            </a:r>
            <a:r>
              <a:rPr lang="fr-BE" altLang="en-US" sz="1100" dirty="0" err="1"/>
              <a:t>project</a:t>
            </a:r>
            <a:r>
              <a:rPr lang="fr-BE" altLang="en-US" sz="1100" dirty="0"/>
              <a:t>) </a:t>
            </a:r>
          </a:p>
          <a:p>
            <a:pPr marL="174416" indent="-174416">
              <a:buFont typeface="Arial" panose="020B0604020202020204" pitchFamily="34" charset="0"/>
              <a:buChar char="•"/>
            </a:pPr>
            <a:r>
              <a:rPr lang="fr-BE" altLang="en-US" sz="1100" dirty="0" err="1"/>
              <a:t>Those</a:t>
            </a:r>
            <a:r>
              <a:rPr lang="fr-BE" altLang="en-US" sz="1100" dirty="0"/>
              <a:t> </a:t>
            </a:r>
            <a:r>
              <a:rPr lang="fr-BE" altLang="en-US" sz="1100" dirty="0" err="1"/>
              <a:t>who</a:t>
            </a:r>
            <a:r>
              <a:rPr lang="fr-BE" altLang="en-US" sz="1100" dirty="0"/>
              <a:t> </a:t>
            </a:r>
            <a:r>
              <a:rPr lang="fr-BE" altLang="en-US" sz="1100" dirty="0" err="1"/>
              <a:t>will</a:t>
            </a:r>
            <a:r>
              <a:rPr lang="fr-BE" altLang="en-US" sz="1100" dirty="0"/>
              <a:t> </a:t>
            </a:r>
            <a:r>
              <a:rPr lang="fr-BE" altLang="en-US" sz="1100" dirty="0" err="1"/>
              <a:t>benefit</a:t>
            </a:r>
            <a:r>
              <a:rPr lang="fr-BE" altLang="en-US" sz="1100" dirty="0"/>
              <a:t> </a:t>
            </a:r>
            <a:r>
              <a:rPr lang="fr-BE" altLang="en-US" sz="1100" dirty="0" err="1"/>
              <a:t>from</a:t>
            </a:r>
            <a:r>
              <a:rPr lang="fr-BE" altLang="en-US" sz="1100" dirty="0"/>
              <a:t> the </a:t>
            </a:r>
            <a:r>
              <a:rPr lang="fr-BE" altLang="en-US" sz="1100" dirty="0" err="1"/>
              <a:t>work</a:t>
            </a:r>
            <a:r>
              <a:rPr lang="fr-BE" altLang="en-US" sz="1100" dirty="0"/>
              <a:t> (</a:t>
            </a:r>
            <a:r>
              <a:rPr lang="fr-BE" altLang="en-US" sz="1100" dirty="0" err="1"/>
              <a:t>e.g</a:t>
            </a:r>
            <a:r>
              <a:rPr lang="fr-BE" altLang="en-US" sz="1100" dirty="0"/>
              <a:t>. if training </a:t>
            </a:r>
            <a:r>
              <a:rPr lang="fr-BE" altLang="en-US" sz="1100" dirty="0" err="1"/>
              <a:t>activities</a:t>
            </a:r>
            <a:r>
              <a:rPr lang="fr-BE" altLang="en-US" sz="1100" dirty="0"/>
              <a:t> are </a:t>
            </a:r>
            <a:r>
              <a:rPr lang="fr-BE" altLang="en-US" sz="1100" dirty="0" err="1"/>
              <a:t>foreseen</a:t>
            </a:r>
            <a:r>
              <a:rPr lang="fr-BE" altLang="en-US" sz="1100" dirty="0"/>
              <a:t> for </a:t>
            </a:r>
            <a:r>
              <a:rPr lang="fr-BE" altLang="en-US" sz="1100" dirty="0" err="1"/>
              <a:t>students</a:t>
            </a:r>
            <a:r>
              <a:rPr lang="fr-BE" altLang="en-US" sz="1100" dirty="0"/>
              <a:t>, staff or </a:t>
            </a:r>
            <a:r>
              <a:rPr lang="fr-BE" altLang="en-US" sz="1100" dirty="0" err="1"/>
              <a:t>other</a:t>
            </a:r>
            <a:r>
              <a:rPr lang="fr-BE" altLang="en-US" sz="1100" dirty="0"/>
              <a:t> </a:t>
            </a:r>
            <a:r>
              <a:rPr lang="fr-BE" altLang="en-US" sz="1100" dirty="0" err="1"/>
              <a:t>stakeholders</a:t>
            </a:r>
            <a:r>
              <a:rPr lang="fr-BE" altLang="en-US" sz="1100" dirty="0"/>
              <a:t> </a:t>
            </a:r>
            <a:r>
              <a:rPr lang="fr-BE" altLang="en-US" sz="1100" dirty="0" err="1"/>
              <a:t>these</a:t>
            </a:r>
            <a:r>
              <a:rPr lang="fr-BE" altLang="en-US" sz="1100" dirty="0"/>
              <a:t> have to </a:t>
            </a:r>
            <a:r>
              <a:rPr lang="fr-BE" altLang="en-US" sz="1100" dirty="0" err="1"/>
              <a:t>be</a:t>
            </a:r>
            <a:r>
              <a:rPr lang="fr-BE" altLang="en-US" sz="1100" dirty="0"/>
              <a:t> </a:t>
            </a:r>
            <a:r>
              <a:rPr lang="fr-BE" altLang="en-US" sz="1100" dirty="0" err="1"/>
              <a:t>selected</a:t>
            </a:r>
            <a:r>
              <a:rPr lang="fr-BE" altLang="en-US" sz="1100" dirty="0"/>
              <a:t> in </a:t>
            </a:r>
            <a:r>
              <a:rPr lang="fr-BE" altLang="en-US" sz="1100" dirty="0" err="1"/>
              <a:t>acoordance</a:t>
            </a:r>
            <a:r>
              <a:rPr lang="fr-BE" altLang="en-US" sz="1100" dirty="0"/>
              <a:t> </a:t>
            </a:r>
            <a:r>
              <a:rPr lang="fr-BE" altLang="en-US" sz="1100" dirty="0" err="1"/>
              <a:t>with</a:t>
            </a:r>
            <a:r>
              <a:rPr lang="fr-BE" altLang="en-US" sz="1100" dirty="0"/>
              <a:t> </a:t>
            </a:r>
            <a:r>
              <a:rPr lang="fr-BE" altLang="en-US" sz="1100" dirty="0" err="1"/>
              <a:t>fully</a:t>
            </a:r>
            <a:r>
              <a:rPr lang="fr-BE" altLang="en-US" sz="1100" dirty="0"/>
              <a:t> transparent </a:t>
            </a:r>
            <a:r>
              <a:rPr lang="fr-BE" altLang="en-US" sz="1100" dirty="0" err="1"/>
              <a:t>criteria</a:t>
            </a:r>
            <a:r>
              <a:rPr lang="fr-BE" altLang="en-US" sz="1100" dirty="0"/>
              <a:t>)</a:t>
            </a:r>
          </a:p>
          <a:p>
            <a:pPr marL="174416" indent="-174416">
              <a:buFont typeface="Arial" panose="020B0604020202020204" pitchFamily="34" charset="0"/>
              <a:buChar char="•"/>
            </a:pPr>
            <a:r>
              <a:rPr lang="fr-BE" altLang="en-US" sz="1100" dirty="0"/>
              <a:t>The </a:t>
            </a:r>
            <a:r>
              <a:rPr lang="fr-BE" altLang="en-US" sz="1100" dirty="0" err="1"/>
              <a:t>individuals</a:t>
            </a:r>
            <a:r>
              <a:rPr lang="fr-BE" altLang="en-US" sz="1100" dirty="0"/>
              <a:t> or organisations </a:t>
            </a:r>
            <a:r>
              <a:rPr lang="fr-BE" altLang="en-US" sz="1100" dirty="0" err="1"/>
              <a:t>providing</a:t>
            </a:r>
            <a:r>
              <a:rPr lang="fr-BE" altLang="en-US" sz="1100" dirty="0"/>
              <a:t> services or </a:t>
            </a:r>
            <a:r>
              <a:rPr lang="fr-BE" altLang="en-US" sz="1100" dirty="0" err="1"/>
              <a:t>goods</a:t>
            </a:r>
            <a:r>
              <a:rPr lang="fr-BE" altLang="en-US" sz="1100" dirty="0"/>
              <a:t> to the </a:t>
            </a:r>
            <a:r>
              <a:rPr lang="fr-BE" altLang="en-US" sz="1100" dirty="0" err="1"/>
              <a:t>project</a:t>
            </a:r>
            <a:r>
              <a:rPr lang="fr-BE" altLang="en-US" sz="1100" dirty="0"/>
              <a:t> </a:t>
            </a:r>
            <a:r>
              <a:rPr lang="fr-BE" altLang="en-US" sz="1100" dirty="0" err="1"/>
              <a:t>under</a:t>
            </a:r>
            <a:r>
              <a:rPr lang="fr-BE" altLang="en-US" sz="1100" dirty="0"/>
              <a:t> the </a:t>
            </a:r>
            <a:r>
              <a:rPr lang="fr-BE" altLang="en-US" sz="1100" dirty="0" err="1"/>
              <a:t>subcontracting</a:t>
            </a:r>
            <a:r>
              <a:rPr lang="fr-BE" altLang="en-US" sz="1100" dirty="0"/>
              <a:t> </a:t>
            </a:r>
            <a:r>
              <a:rPr lang="fr-BE" altLang="en-US" sz="1100" dirty="0" err="1"/>
              <a:t>heading</a:t>
            </a:r>
            <a:r>
              <a:rPr lang="fr-BE" altLang="en-US" sz="1100" dirty="0"/>
              <a:t> of the budget: more information </a:t>
            </a:r>
            <a:r>
              <a:rPr lang="fr-BE" altLang="en-US" sz="1100" dirty="0" err="1"/>
              <a:t>during</a:t>
            </a:r>
            <a:r>
              <a:rPr lang="fr-BE" altLang="en-US" sz="1100" dirty="0"/>
              <a:t> the Financial workshop.  </a:t>
            </a:r>
          </a:p>
          <a:p>
            <a:pPr algn="just" eaLnBrk="1" hangingPunct="1"/>
            <a:endParaRPr lang="fr-BE" altLang="en-US" sz="1100" dirty="0"/>
          </a:p>
          <a:p>
            <a:pPr algn="just"/>
            <a:r>
              <a:rPr lang="en-GB" altLang="en-US" b="1" dirty="0"/>
              <a:t>General</a:t>
            </a:r>
            <a:r>
              <a:rPr lang="en-GB" altLang="en-US" b="1" baseline="0" dirty="0"/>
              <a:t> Data Protection Regulation </a:t>
            </a:r>
            <a:r>
              <a:rPr lang="en-GB" altLang="en-US" baseline="0" dirty="0"/>
              <a:t>: European institutions are all familiar with this acronym for a few months now (since May 2018) (even if I am afraid they are not fully aware of its scope and consequences). It is important to stress that the GDPR is </a:t>
            </a:r>
            <a:r>
              <a:rPr lang="en-GB" altLang="en-US" b="1" baseline="0" dirty="0"/>
              <a:t>applicable worldwide</a:t>
            </a:r>
            <a:r>
              <a:rPr lang="en-GB" altLang="en-US" baseline="0" dirty="0"/>
              <a:t> and </a:t>
            </a:r>
            <a:r>
              <a:rPr lang="en-GB" altLang="en-US" b="1" baseline="0" dirty="0"/>
              <a:t>to all organisations storing personal data of EU citizens.</a:t>
            </a:r>
            <a:r>
              <a:rPr lang="en-GB" altLang="en-US" b="0" baseline="0" dirty="0"/>
              <a:t> As a result, this applies also to non EU partners. Since I am not a specialist, I invite you to liaise with your European partners in order to ensure that all personal data collected and stored in the context of the project (and particularly the data of EU citizens) is used in full compliance with this Regulation</a:t>
            </a:r>
          </a:p>
          <a:p>
            <a:pPr algn="just"/>
            <a:endParaRPr lang="en-GB" altLang="en-US" b="0" baseline="0" dirty="0"/>
          </a:p>
          <a:p>
            <a:pPr algn="just"/>
            <a:r>
              <a:rPr lang="en-GB" altLang="en-US" b="1" baseline="0" dirty="0"/>
              <a:t>Force Majeure: </a:t>
            </a:r>
            <a:r>
              <a:rPr lang="en-GB" altLang="en-US" b="0" baseline="0" dirty="0" err="1"/>
              <a:t>unforceable</a:t>
            </a:r>
            <a:r>
              <a:rPr lang="en-GB" altLang="en-US" b="0" baseline="0" dirty="0"/>
              <a:t>, exception situation or event beyond the parties control which prevents them to fulfil their obligations.</a:t>
            </a:r>
          </a:p>
          <a:p>
            <a:pPr algn="just"/>
            <a:r>
              <a:rPr lang="en-GB" altLang="en-US" b="0" baseline="0" dirty="0"/>
              <a:t>Cannot be attributable to error, negligence, lack of preparation. CBHE experience has shown that in most of the cases "force majeure" has been invoked in the context of mobility activities (lack of visa, sickness, flight cancelled, etc.) &gt;&gt;&gt; take insurances, plan well in advance.</a:t>
            </a:r>
          </a:p>
          <a:p>
            <a:pPr algn="just"/>
            <a:r>
              <a:rPr lang="en-GB" altLang="en-US" b="0" baseline="0" dirty="0"/>
              <a:t>Please be cautious: the Agency will analyse very carefully the activities for which costs are claimed although they have not been implemented</a:t>
            </a:r>
          </a:p>
          <a:p>
            <a:pPr algn="just"/>
            <a:r>
              <a:rPr lang="en-GB" altLang="en-US" b="0" baseline="0" dirty="0"/>
              <a:t>Inform EACEA immediately if this occurs</a:t>
            </a:r>
          </a:p>
          <a:p>
            <a:pPr algn="just"/>
            <a:endParaRPr lang="en-GB" altLang="en-US" b="0" baseline="0" dirty="0"/>
          </a:p>
          <a:p>
            <a:pPr algn="just"/>
            <a:r>
              <a:rPr lang="en-GB" altLang="en-US" b="1" baseline="0" dirty="0"/>
              <a:t>Termination / Suspension</a:t>
            </a:r>
            <a:r>
              <a:rPr lang="en-GB" altLang="en-US" b="0" baseline="0" dirty="0"/>
              <a:t>: any of the two parties can propose to suspend or terminate the GA  according to a set a criteria that defined under articles II.15 and II.16 of it. </a:t>
            </a:r>
            <a:r>
              <a:rPr lang="en-GB" altLang="en-US" b="1" baseline="0" dirty="0"/>
              <a:t>Suspension</a:t>
            </a:r>
            <a:r>
              <a:rPr lang="en-GB" altLang="en-US" b="0" baseline="0" dirty="0"/>
              <a:t> will be envisaged if the project activities cannot continue for a certain period (either because of external factors or because of the need to clarify cooperation serious issues between the parties). Termination will be envisaged if external or external factors prevent the project to continue at all.</a:t>
            </a:r>
            <a:endParaRPr lang="en-GB" altLang="en-US" b="1" dirty="0"/>
          </a:p>
        </p:txBody>
      </p:sp>
      <p:sp>
        <p:nvSpPr>
          <p:cNvPr id="4" name="Slide Number Placeholder 3"/>
          <p:cNvSpPr>
            <a:spLocks noGrp="1"/>
          </p:cNvSpPr>
          <p:nvPr>
            <p:ph type="sldNum" sz="quarter" idx="5"/>
          </p:nvPr>
        </p:nvSpPr>
        <p:spPr/>
        <p:txBody>
          <a:bodyPr/>
          <a:lstStyle/>
          <a:p>
            <a:pPr>
              <a:defRPr/>
            </a:pPr>
            <a:fld id="{44971EEF-A243-4097-8DC4-1310F57AC58A}"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Wingdings" pitchFamily="2" charset="2"/>
              <a:buNone/>
              <a:defRPr/>
            </a:pPr>
            <a:endParaRPr lang="en-US" altLang="en-US" sz="1000" dirty="0"/>
          </a:p>
          <a:p>
            <a:pPr>
              <a:buFont typeface="Wingdings" pitchFamily="2" charset="2"/>
              <a:buNone/>
              <a:defRPr/>
            </a:pPr>
            <a:r>
              <a:rPr lang="en-US" altLang="en-US" sz="1000" dirty="0"/>
              <a:t>While implementing your project you in a certain sense become ambassadors of the Erasmus+ </a:t>
            </a:r>
            <a:r>
              <a:rPr lang="en-US" altLang="en-US" sz="1000" dirty="0" err="1"/>
              <a:t>Programme</a:t>
            </a:r>
            <a:r>
              <a:rPr lang="en-US" altLang="en-US" sz="1000" dirty="0"/>
              <a:t> and the EU funds allocated to your partnership.</a:t>
            </a:r>
          </a:p>
          <a:p>
            <a:pPr>
              <a:buFont typeface="Wingdings" pitchFamily="2" charset="2"/>
              <a:buNone/>
              <a:defRPr/>
            </a:pPr>
            <a:endParaRPr lang="en-US" altLang="en-US" sz="1000" dirty="0"/>
          </a:p>
          <a:p>
            <a:pPr>
              <a:buFont typeface="Wingdings" pitchFamily="2" charset="2"/>
              <a:buNone/>
              <a:defRPr/>
            </a:pPr>
            <a:r>
              <a:rPr lang="en-US" altLang="en-US" sz="1000" dirty="0"/>
              <a:t>In this context it is</a:t>
            </a:r>
          </a:p>
          <a:p>
            <a:pPr>
              <a:buFont typeface="Wingdings" pitchFamily="2" charset="2"/>
              <a:buNone/>
              <a:defRPr/>
            </a:pPr>
            <a:endParaRPr lang="en-US" altLang="en-US" sz="1000" dirty="0"/>
          </a:p>
          <a:p>
            <a:pPr marL="174416" indent="-174416">
              <a:buFont typeface="Arial" panose="020B0604020202020204" pitchFamily="34" charset="0"/>
              <a:buChar char="•"/>
              <a:defRPr/>
            </a:pPr>
            <a:r>
              <a:rPr lang="en-US" altLang="en-US" sz="1000" dirty="0"/>
              <a:t>Mandatory to ensure that this </a:t>
            </a:r>
            <a:r>
              <a:rPr lang="en-US" altLang="en-US" sz="1000" b="1" dirty="0"/>
              <a:t>financial support is clearly advertised</a:t>
            </a:r>
          </a:p>
          <a:p>
            <a:pPr>
              <a:defRPr/>
            </a:pPr>
            <a:r>
              <a:rPr lang="en-US" altLang="en-US" sz="1000" dirty="0"/>
              <a:t>	Article I.10.8 on Dissemination</a:t>
            </a:r>
          </a:p>
          <a:p>
            <a:pPr>
              <a:defRPr/>
            </a:pPr>
            <a:r>
              <a:rPr lang="en-US" altLang="en-US" sz="1000" dirty="0"/>
              <a:t>	Article I.10.9 Publicity Obligations</a:t>
            </a:r>
          </a:p>
          <a:p>
            <a:pPr>
              <a:defRPr/>
            </a:pPr>
            <a:r>
              <a:rPr lang="en-US" altLang="en-US" sz="1000" dirty="0"/>
              <a:t>	Article II.7.1 of Visibility of the EU funding (logos, disclaimers)</a:t>
            </a:r>
          </a:p>
          <a:p>
            <a:pPr>
              <a:defRPr/>
            </a:pPr>
            <a:r>
              <a:rPr lang="en-US" altLang="en-US" sz="1000" dirty="0"/>
              <a:t>	Obligation  to use stickers</a:t>
            </a:r>
          </a:p>
          <a:p>
            <a:pPr>
              <a:defRPr/>
            </a:pPr>
            <a:endParaRPr lang="en-US" altLang="en-US" sz="1000" dirty="0"/>
          </a:p>
          <a:p>
            <a:pPr marL="174416" indent="-174416">
              <a:buFont typeface="Arial" panose="020B0604020202020204" pitchFamily="34" charset="0"/>
              <a:buChar char="•"/>
              <a:defRPr/>
            </a:pPr>
            <a:r>
              <a:rPr lang="en-US" altLang="en-US" sz="1000" dirty="0"/>
              <a:t>Mandatory to make you </a:t>
            </a:r>
            <a:r>
              <a:rPr lang="en-US" altLang="en-US" sz="1000" b="1" dirty="0"/>
              <a:t>project results </a:t>
            </a:r>
            <a:r>
              <a:rPr lang="en-US" altLang="en-US" sz="1000" dirty="0"/>
              <a:t>available for dissemination purposes</a:t>
            </a:r>
          </a:p>
          <a:p>
            <a:pPr>
              <a:defRPr/>
            </a:pPr>
            <a:endParaRPr lang="en-US" altLang="en-US" sz="1000" dirty="0"/>
          </a:p>
          <a:p>
            <a:pPr marL="174416" indent="-174416">
              <a:buFont typeface="Arial" panose="020B0604020202020204" pitchFamily="34" charset="0"/>
              <a:buChar char="•"/>
              <a:defRPr/>
            </a:pPr>
            <a:r>
              <a:rPr lang="en-US" altLang="en-US" sz="1000" dirty="0"/>
              <a:t>Mandatory to ensure that in your activities or your project results, you </a:t>
            </a:r>
            <a:r>
              <a:rPr lang="en-US" altLang="en-US" sz="1000" b="1" dirty="0"/>
              <a:t>do not attempt to the image of the EU and its institutions</a:t>
            </a:r>
            <a:r>
              <a:rPr lang="en-US" altLang="en-US" sz="1000" dirty="0"/>
              <a:t> (i.e. the disclaimer)</a:t>
            </a:r>
          </a:p>
          <a:p>
            <a:pPr marL="232555" indent="-232555">
              <a:buFont typeface="Wingdings" pitchFamily="2" charset="2"/>
              <a:buAutoNum type="alphaLcParenR"/>
              <a:defRPr/>
            </a:pPr>
            <a:endParaRPr lang="en-US" altLang="en-US" sz="1000" dirty="0"/>
          </a:p>
          <a:p>
            <a:pPr>
              <a:defRPr/>
            </a:pPr>
            <a:r>
              <a:rPr lang="fr-BE" sz="1000" b="1" dirty="0" err="1"/>
              <a:t>Internal</a:t>
            </a:r>
            <a:r>
              <a:rPr lang="fr-BE" sz="1000" b="1" dirty="0"/>
              <a:t> </a:t>
            </a:r>
            <a:r>
              <a:rPr lang="fr-BE" sz="1000" b="1" dirty="0" err="1"/>
              <a:t>dissemination</a:t>
            </a:r>
            <a:r>
              <a:rPr lang="fr-BE" sz="1000" b="1" dirty="0"/>
              <a:t> </a:t>
            </a:r>
            <a:r>
              <a:rPr lang="fr-BE" sz="1000" dirty="0" err="1"/>
              <a:t>often</a:t>
            </a:r>
            <a:r>
              <a:rPr lang="fr-BE" sz="1000" dirty="0"/>
              <a:t> tends to </a:t>
            </a:r>
            <a:r>
              <a:rPr lang="fr-BE" sz="1000" dirty="0" err="1"/>
              <a:t>be</a:t>
            </a:r>
            <a:r>
              <a:rPr lang="fr-BE" sz="1000" dirty="0"/>
              <a:t> </a:t>
            </a:r>
            <a:r>
              <a:rPr lang="fr-BE" sz="1000" dirty="0" err="1"/>
              <a:t>forgotten</a:t>
            </a:r>
            <a:r>
              <a:rPr lang="fr-BE" sz="1000" dirty="0"/>
              <a:t> – </a:t>
            </a:r>
            <a:r>
              <a:rPr lang="fr-BE" sz="1000" dirty="0" err="1"/>
              <a:t>make</a:t>
            </a:r>
            <a:r>
              <a:rPr lang="fr-BE" sz="1000" dirty="0"/>
              <a:t> sure </a:t>
            </a:r>
            <a:r>
              <a:rPr lang="fr-BE" sz="1000" dirty="0" err="1"/>
              <a:t>that</a:t>
            </a:r>
            <a:r>
              <a:rPr lang="fr-BE" sz="1000" dirty="0"/>
              <a:t> the </a:t>
            </a:r>
            <a:r>
              <a:rPr lang="fr-BE" sz="1000" dirty="0" err="1"/>
              <a:t>project</a:t>
            </a:r>
            <a:r>
              <a:rPr lang="fr-BE" sz="1000" dirty="0"/>
              <a:t> and </a:t>
            </a:r>
            <a:r>
              <a:rPr lang="fr-BE" sz="1000" dirty="0" err="1"/>
              <a:t>its</a:t>
            </a:r>
            <a:r>
              <a:rPr lang="fr-BE" sz="1000" dirty="0"/>
              <a:t> </a:t>
            </a:r>
            <a:r>
              <a:rPr lang="fr-BE" sz="1000" dirty="0" err="1"/>
              <a:t>results</a:t>
            </a:r>
            <a:r>
              <a:rPr lang="fr-BE" sz="1000" dirty="0"/>
              <a:t> are </a:t>
            </a:r>
            <a:r>
              <a:rPr lang="fr-BE" sz="1000" dirty="0" err="1"/>
              <a:t>known</a:t>
            </a:r>
            <a:r>
              <a:rPr lang="fr-BE" sz="1000" dirty="0"/>
              <a:t> at </a:t>
            </a:r>
            <a:r>
              <a:rPr lang="fr-BE" sz="1000" dirty="0" err="1"/>
              <a:t>each</a:t>
            </a:r>
            <a:r>
              <a:rPr lang="fr-BE" sz="1000" dirty="0"/>
              <a:t> </a:t>
            </a:r>
            <a:r>
              <a:rPr lang="fr-BE" sz="1000" dirty="0" err="1"/>
              <a:t>partner</a:t>
            </a:r>
            <a:r>
              <a:rPr lang="fr-BE" sz="1000" dirty="0"/>
              <a:t> institution!</a:t>
            </a:r>
          </a:p>
          <a:p>
            <a:pPr>
              <a:defRPr/>
            </a:pPr>
            <a:endParaRPr lang="fr-BE" sz="1000" dirty="0"/>
          </a:p>
          <a:p>
            <a:pPr>
              <a:defRPr/>
            </a:pPr>
            <a:r>
              <a:rPr lang="fr-BE" sz="1000" b="1" dirty="0" err="1"/>
              <a:t>Stakeholders</a:t>
            </a:r>
            <a:r>
              <a:rPr lang="fr-BE" sz="1000" b="1" dirty="0"/>
              <a:t> to </a:t>
            </a:r>
            <a:r>
              <a:rPr lang="fr-BE" sz="1000" b="1" dirty="0" err="1"/>
              <a:t>keep</a:t>
            </a:r>
            <a:r>
              <a:rPr lang="fr-BE" sz="1000" b="1" dirty="0"/>
              <a:t> in </a:t>
            </a:r>
            <a:r>
              <a:rPr lang="fr-BE" sz="1000" b="1" dirty="0" err="1"/>
              <a:t>mind</a:t>
            </a:r>
            <a:r>
              <a:rPr lang="fr-BE" sz="1000" b="1" dirty="0"/>
              <a:t> for </a:t>
            </a:r>
            <a:r>
              <a:rPr lang="fr-BE" sz="1000" b="1" dirty="0" err="1"/>
              <a:t>dissemination</a:t>
            </a:r>
            <a:r>
              <a:rPr lang="fr-BE" sz="1000" b="1" dirty="0"/>
              <a:t> (</a:t>
            </a:r>
            <a:r>
              <a:rPr lang="fr-BE" sz="1000" b="1" dirty="0" err="1"/>
              <a:t>internal</a:t>
            </a:r>
            <a:r>
              <a:rPr lang="fr-BE" sz="1000" b="1" dirty="0"/>
              <a:t> &amp; </a:t>
            </a:r>
            <a:r>
              <a:rPr lang="fr-BE" sz="1000" b="1" dirty="0" err="1"/>
              <a:t>external</a:t>
            </a:r>
            <a:r>
              <a:rPr lang="fr-BE" sz="1000" b="1" dirty="0"/>
              <a:t>):</a:t>
            </a:r>
          </a:p>
          <a:p>
            <a:pPr marL="174941" indent="-174941">
              <a:buFont typeface="Arial" panose="020B0604020202020204" pitchFamily="34" charset="0"/>
              <a:buChar char="•"/>
              <a:defRPr/>
            </a:pPr>
            <a:r>
              <a:rPr lang="fr-BE" sz="1000" dirty="0"/>
              <a:t>Staff (</a:t>
            </a:r>
            <a:r>
              <a:rPr lang="fr-BE" sz="1000" dirty="0" err="1"/>
              <a:t>at</a:t>
            </a:r>
            <a:r>
              <a:rPr lang="fr-BE" sz="1000" dirty="0"/>
              <a:t> </a:t>
            </a:r>
            <a:r>
              <a:rPr lang="fr-BE" sz="1000" dirty="0" err="1"/>
              <a:t>partner</a:t>
            </a:r>
            <a:r>
              <a:rPr lang="fr-BE" sz="1000" dirty="0"/>
              <a:t>/non </a:t>
            </a:r>
            <a:r>
              <a:rPr lang="fr-BE" sz="1000" dirty="0" err="1"/>
              <a:t>partner</a:t>
            </a:r>
            <a:r>
              <a:rPr lang="fr-BE" sz="1000" dirty="0"/>
              <a:t> </a:t>
            </a:r>
            <a:r>
              <a:rPr lang="fr-BE" sz="1000" dirty="0" err="1"/>
              <a:t>HEIs</a:t>
            </a:r>
            <a:r>
              <a:rPr lang="fr-BE" sz="1000" dirty="0"/>
              <a:t>)</a:t>
            </a:r>
          </a:p>
          <a:p>
            <a:pPr marL="174941" indent="-174941">
              <a:buFont typeface="Arial" panose="020B0604020202020204" pitchFamily="34" charset="0"/>
              <a:buChar char="•"/>
              <a:defRPr/>
            </a:pPr>
            <a:r>
              <a:rPr lang="fr-BE" sz="1000" dirty="0" err="1"/>
              <a:t>Students</a:t>
            </a:r>
            <a:r>
              <a:rPr lang="fr-BE" sz="1000" dirty="0"/>
              <a:t> (</a:t>
            </a:r>
            <a:r>
              <a:rPr lang="fr-BE" sz="1000" dirty="0" err="1"/>
              <a:t>at</a:t>
            </a:r>
            <a:r>
              <a:rPr lang="fr-BE" sz="1000" dirty="0"/>
              <a:t> </a:t>
            </a:r>
            <a:r>
              <a:rPr lang="fr-BE" sz="1000" dirty="0" err="1"/>
              <a:t>partner</a:t>
            </a:r>
            <a:r>
              <a:rPr lang="fr-BE" sz="1000" dirty="0"/>
              <a:t>/non </a:t>
            </a:r>
            <a:r>
              <a:rPr lang="fr-BE" sz="1000" dirty="0" err="1"/>
              <a:t>partner</a:t>
            </a:r>
            <a:r>
              <a:rPr lang="fr-BE" sz="1000" dirty="0"/>
              <a:t> </a:t>
            </a:r>
            <a:r>
              <a:rPr lang="fr-BE" sz="1000" dirty="0" err="1"/>
              <a:t>HEIs</a:t>
            </a:r>
            <a:r>
              <a:rPr lang="fr-BE" sz="1000" dirty="0"/>
              <a:t>)</a:t>
            </a:r>
          </a:p>
          <a:p>
            <a:pPr marL="174941" indent="-174941">
              <a:buFont typeface="Arial" panose="020B0604020202020204" pitchFamily="34" charset="0"/>
              <a:buChar char="•"/>
              <a:defRPr/>
            </a:pPr>
            <a:r>
              <a:rPr lang="fr-BE" sz="1000" dirty="0" err="1"/>
              <a:t>Graduates</a:t>
            </a:r>
            <a:endParaRPr lang="fr-BE" sz="1000" dirty="0"/>
          </a:p>
          <a:p>
            <a:pPr marL="174941" indent="-174941">
              <a:buFont typeface="Arial" panose="020B0604020202020204" pitchFamily="34" charset="0"/>
              <a:buChar char="•"/>
              <a:defRPr/>
            </a:pPr>
            <a:r>
              <a:rPr lang="fr-BE" sz="1000" dirty="0" err="1"/>
              <a:t>Enterprises</a:t>
            </a:r>
            <a:endParaRPr lang="fr-BE" sz="1000" dirty="0"/>
          </a:p>
          <a:p>
            <a:pPr marL="174941" indent="-174941">
              <a:buFont typeface="Arial" panose="020B0604020202020204" pitchFamily="34" charset="0"/>
              <a:buChar char="•"/>
              <a:defRPr/>
            </a:pPr>
            <a:r>
              <a:rPr lang="fr-BE" sz="1000" dirty="0"/>
              <a:t>National </a:t>
            </a:r>
            <a:r>
              <a:rPr lang="fr-BE" sz="1000" dirty="0" err="1"/>
              <a:t>Authorities</a:t>
            </a:r>
            <a:endParaRPr lang="fr-BE" sz="1000" dirty="0"/>
          </a:p>
          <a:p>
            <a:pPr marL="174941" indent="-174941">
              <a:buFont typeface="Arial" panose="020B0604020202020204" pitchFamily="34" charset="0"/>
              <a:buChar char="•"/>
              <a:defRPr/>
            </a:pPr>
            <a:r>
              <a:rPr lang="fr-BE" sz="1000" dirty="0" err="1"/>
              <a:t>Governmental</a:t>
            </a:r>
            <a:r>
              <a:rPr lang="fr-BE" sz="1000" dirty="0"/>
              <a:t> organisations</a:t>
            </a:r>
          </a:p>
          <a:p>
            <a:pPr marL="174941" indent="-174941">
              <a:buFont typeface="Arial" panose="020B0604020202020204" pitchFamily="34" charset="0"/>
              <a:buChar char="•"/>
              <a:defRPr/>
            </a:pPr>
            <a:r>
              <a:rPr lang="fr-BE" sz="1000" dirty="0" err="1"/>
              <a:t>Etc</a:t>
            </a:r>
            <a:endParaRPr lang="fr-BE" sz="1000" dirty="0"/>
          </a:p>
          <a:p>
            <a:pPr>
              <a:defRPr/>
            </a:pPr>
            <a:endParaRPr lang="fr-BE" sz="1000" dirty="0"/>
          </a:p>
        </p:txBody>
      </p:sp>
      <p:sp>
        <p:nvSpPr>
          <p:cNvPr id="4" name="Slide Number Placeholder 3"/>
          <p:cNvSpPr>
            <a:spLocks noGrp="1"/>
          </p:cNvSpPr>
          <p:nvPr>
            <p:ph type="sldNum" sz="quarter" idx="5"/>
          </p:nvPr>
        </p:nvSpPr>
        <p:spPr/>
        <p:txBody>
          <a:bodyPr/>
          <a:lstStyle/>
          <a:p>
            <a:pPr>
              <a:defRPr/>
            </a:pPr>
            <a:fld id="{BDE04FA7-7E59-48C6-B9F5-FD76FAE4F06D}"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fr-BE" sz="1000" dirty="0">
              <a:latin typeface="Times New Roman"/>
              <a:ea typeface="MS PGothic" charset="0"/>
            </a:endParaRPr>
          </a:p>
        </p:txBody>
      </p:sp>
      <p:sp>
        <p:nvSpPr>
          <p:cNvPr id="1065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itchFamily="34" charset="0"/>
                <a:ea typeface="MS PGothic" pitchFamily="34" charset="-128"/>
              </a:defRPr>
            </a:lvl1pPr>
            <a:lvl2pPr marL="756463" indent="-289951">
              <a:spcBef>
                <a:spcPct val="30000"/>
              </a:spcBef>
              <a:defRPr sz="1200">
                <a:solidFill>
                  <a:schemeClr val="tx1"/>
                </a:solidFill>
                <a:latin typeface="Arial" pitchFamily="34" charset="0"/>
                <a:ea typeface="MS PGothic" pitchFamily="34" charset="-128"/>
              </a:defRPr>
            </a:lvl2pPr>
            <a:lvl3pPr marL="1164662" indent="-231638">
              <a:spcBef>
                <a:spcPct val="30000"/>
              </a:spcBef>
              <a:defRPr sz="1200">
                <a:solidFill>
                  <a:schemeClr val="tx1"/>
                </a:solidFill>
                <a:latin typeface="Arial" pitchFamily="34" charset="0"/>
                <a:ea typeface="MS PGothic" pitchFamily="34" charset="-128"/>
              </a:defRPr>
            </a:lvl3pPr>
            <a:lvl4pPr marL="1631174" indent="-231638">
              <a:spcBef>
                <a:spcPct val="30000"/>
              </a:spcBef>
              <a:defRPr sz="1200">
                <a:solidFill>
                  <a:schemeClr val="tx1"/>
                </a:solidFill>
                <a:latin typeface="Arial" pitchFamily="34" charset="0"/>
                <a:ea typeface="MS PGothic" pitchFamily="34" charset="-128"/>
              </a:defRPr>
            </a:lvl4pPr>
            <a:lvl5pPr marL="2097687" indent="-231638">
              <a:spcBef>
                <a:spcPct val="30000"/>
              </a:spcBef>
              <a:defRPr sz="1200">
                <a:solidFill>
                  <a:schemeClr val="tx1"/>
                </a:solidFill>
                <a:latin typeface="Arial" pitchFamily="34" charset="0"/>
                <a:ea typeface="MS PGothic" pitchFamily="34" charset="-128"/>
              </a:defRPr>
            </a:lvl5pPr>
            <a:lvl6pPr marL="2564200" indent="-2316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30713" indent="-231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97226" indent="-231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3739" indent="-231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9B50EEC2-25D9-4F08-84B1-2D699D1C618B}" type="slidenum">
              <a:rPr lang="en-GB" altLang="fr-FR" smtClean="0"/>
              <a:pPr>
                <a:spcBef>
                  <a:spcPct val="0"/>
                </a:spcBef>
                <a:defRPr/>
              </a:pPr>
              <a:t>24</a:t>
            </a:fld>
            <a:endParaRPr lang="en-GB"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000" dirty="0">
              <a:ea typeface="MS PGothic" charset="0"/>
            </a:endParaRPr>
          </a:p>
        </p:txBody>
      </p:sp>
      <p:sp>
        <p:nvSpPr>
          <p:cNvPr id="1065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itchFamily="34" charset="0"/>
                <a:ea typeface="MS PGothic" pitchFamily="34" charset="-128"/>
              </a:defRPr>
            </a:lvl1pPr>
            <a:lvl2pPr marL="756463" indent="-289951">
              <a:spcBef>
                <a:spcPct val="30000"/>
              </a:spcBef>
              <a:defRPr sz="1200">
                <a:solidFill>
                  <a:schemeClr val="tx1"/>
                </a:solidFill>
                <a:latin typeface="Arial" pitchFamily="34" charset="0"/>
                <a:ea typeface="MS PGothic" pitchFamily="34" charset="-128"/>
              </a:defRPr>
            </a:lvl2pPr>
            <a:lvl3pPr marL="1164662" indent="-231638">
              <a:spcBef>
                <a:spcPct val="30000"/>
              </a:spcBef>
              <a:defRPr sz="1200">
                <a:solidFill>
                  <a:schemeClr val="tx1"/>
                </a:solidFill>
                <a:latin typeface="Arial" pitchFamily="34" charset="0"/>
                <a:ea typeface="MS PGothic" pitchFamily="34" charset="-128"/>
              </a:defRPr>
            </a:lvl3pPr>
            <a:lvl4pPr marL="1631174" indent="-231638">
              <a:spcBef>
                <a:spcPct val="30000"/>
              </a:spcBef>
              <a:defRPr sz="1200">
                <a:solidFill>
                  <a:schemeClr val="tx1"/>
                </a:solidFill>
                <a:latin typeface="Arial" pitchFamily="34" charset="0"/>
                <a:ea typeface="MS PGothic" pitchFamily="34" charset="-128"/>
              </a:defRPr>
            </a:lvl4pPr>
            <a:lvl5pPr marL="2097687" indent="-231638">
              <a:spcBef>
                <a:spcPct val="30000"/>
              </a:spcBef>
              <a:defRPr sz="1200">
                <a:solidFill>
                  <a:schemeClr val="tx1"/>
                </a:solidFill>
                <a:latin typeface="Arial" pitchFamily="34" charset="0"/>
                <a:ea typeface="MS PGothic" pitchFamily="34" charset="-128"/>
              </a:defRPr>
            </a:lvl5pPr>
            <a:lvl6pPr marL="2564200" indent="-2316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30713" indent="-231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97226" indent="-231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3739" indent="-231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8BAD8D60-4DF8-4448-AFD8-ECEB13314910}" type="slidenum">
              <a:rPr lang="en-GB" altLang="fr-FR" smtClean="0"/>
              <a:pPr>
                <a:spcBef>
                  <a:spcPct val="0"/>
                </a:spcBef>
                <a:defRPr/>
              </a:pPr>
              <a:t>25</a:t>
            </a:fld>
            <a:endParaRPr lang="en-GB"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Clauses related to possible penalties</a:t>
            </a:r>
            <a:r>
              <a:rPr lang="en-US" altLang="en-US" dirty="0"/>
              <a:t>:</a:t>
            </a:r>
          </a:p>
          <a:p>
            <a:pPr>
              <a:defRPr/>
            </a:pPr>
            <a:endParaRPr lang="en-US" altLang="en-US" dirty="0"/>
          </a:p>
          <a:p>
            <a:pPr>
              <a:defRPr/>
            </a:pPr>
            <a:r>
              <a:rPr lang="en-US" altLang="en-US" dirty="0"/>
              <a:t>I.10.10: </a:t>
            </a:r>
            <a:r>
              <a:rPr lang="en-US" altLang="en-US" b="1" dirty="0"/>
              <a:t>non-compliance with publicity obligations </a:t>
            </a:r>
            <a:r>
              <a:rPr lang="en-US" altLang="en-US" dirty="0"/>
              <a:t>(penalty up to 20% of the grant).</a:t>
            </a:r>
          </a:p>
          <a:p>
            <a:pPr>
              <a:defRPr/>
            </a:pPr>
            <a:r>
              <a:rPr lang="en-US" altLang="en-US" dirty="0"/>
              <a:t>Visibility obligations listed in article II.7.1:</a:t>
            </a:r>
          </a:p>
          <a:p>
            <a:pPr marL="171360" indent="-171360">
              <a:buFontTx/>
              <a:buChar char="-"/>
              <a:defRPr/>
            </a:pPr>
            <a:r>
              <a:rPr lang="en-US" altLang="en-US" dirty="0"/>
              <a:t>Displaying the EU emblem with necessary sentence</a:t>
            </a:r>
          </a:p>
          <a:p>
            <a:pPr marL="171360" indent="-171360">
              <a:buFontTx/>
              <a:buChar char="-"/>
              <a:defRPr/>
            </a:pPr>
            <a:r>
              <a:rPr lang="en-US" altLang="en-US" dirty="0"/>
              <a:t>Obligation to indicate that the action benefits from EU funding</a:t>
            </a:r>
          </a:p>
          <a:p>
            <a:pPr marL="171360" indent="-171360">
              <a:buFontTx/>
              <a:buChar char="-"/>
              <a:defRPr/>
            </a:pPr>
            <a:r>
              <a:rPr lang="en-US" altLang="en-US" dirty="0"/>
              <a:t>Obligation to include disclaimer</a:t>
            </a:r>
          </a:p>
          <a:p>
            <a:pPr marL="171360" indent="-171360">
              <a:buFontTx/>
              <a:buChar char="-"/>
              <a:defRPr/>
            </a:pPr>
            <a:r>
              <a:rPr lang="en-US" altLang="en-US" dirty="0"/>
              <a:t>Obligation to label the equipment purchased with</a:t>
            </a:r>
            <a:r>
              <a:rPr lang="en-US" altLang="en-US" baseline="0" dirty="0"/>
              <a:t> the grant</a:t>
            </a:r>
            <a:endParaRPr lang="en-US" altLang="en-US" dirty="0"/>
          </a:p>
          <a:p>
            <a:pPr>
              <a:defRPr/>
            </a:pPr>
            <a:endParaRPr lang="en-US" altLang="en-US" dirty="0"/>
          </a:p>
          <a:p>
            <a:pPr>
              <a:defRPr/>
            </a:pPr>
            <a:r>
              <a:rPr lang="en-US" altLang="en-US" dirty="0"/>
              <a:t>II.17 </a:t>
            </a:r>
            <a:r>
              <a:rPr lang="en-US" altLang="en-US" b="1" dirty="0"/>
              <a:t>Administrative and financial penalties</a:t>
            </a:r>
          </a:p>
          <a:p>
            <a:pPr>
              <a:defRPr/>
            </a:pPr>
            <a:r>
              <a:rPr lang="en-US" altLang="en-US" dirty="0"/>
              <a:t>In case of substantial errors, irregularities, fraud, false declarations or serious breach of contractual obligations</a:t>
            </a:r>
          </a:p>
          <a:p>
            <a:pPr marL="171360" indent="-171360">
              <a:buFont typeface="Wingdings" panose="05000000000000000000" pitchFamily="2" charset="2"/>
              <a:buChar char="Ø"/>
              <a:defRPr/>
            </a:pPr>
            <a:r>
              <a:rPr lang="en-US" altLang="en-US" dirty="0"/>
              <a:t>Administrative penalties (exclusion from contracts and grants)</a:t>
            </a:r>
          </a:p>
          <a:p>
            <a:pPr marL="171360" indent="-171360">
              <a:buFont typeface="Wingdings" panose="05000000000000000000" pitchFamily="2" charset="2"/>
              <a:buChar char="Ø"/>
              <a:defRPr/>
            </a:pPr>
            <a:r>
              <a:rPr lang="en-US" altLang="en-US" dirty="0"/>
              <a:t>Financial penalties (2-10%)</a:t>
            </a:r>
          </a:p>
          <a:p>
            <a:pPr>
              <a:defRPr/>
            </a:pPr>
            <a:endParaRPr lang="en-US" altLang="en-US" dirty="0"/>
          </a:p>
          <a:p>
            <a:pPr>
              <a:buFont typeface="Wingdings" panose="05000000000000000000" pitchFamily="2" charset="2"/>
              <a:buNone/>
              <a:defRPr/>
            </a:pPr>
            <a:r>
              <a:rPr lang="en-US" altLang="en-US" dirty="0"/>
              <a:t>I.10.6 </a:t>
            </a:r>
            <a:r>
              <a:rPr lang="en-US" altLang="en-US" b="1" dirty="0"/>
              <a:t>Poor, partial or late implementation</a:t>
            </a:r>
          </a:p>
          <a:p>
            <a:pPr>
              <a:buFont typeface="Wingdings" panose="05000000000000000000" pitchFamily="2" charset="2"/>
              <a:buNone/>
              <a:defRPr/>
            </a:pPr>
            <a:endParaRPr lang="en-US" altLang="en-US" b="0" dirty="0"/>
          </a:p>
          <a:p>
            <a:pPr>
              <a:buFont typeface="Wingdings" panose="05000000000000000000" pitchFamily="2" charset="2"/>
              <a:buNone/>
              <a:defRPr/>
            </a:pPr>
            <a:r>
              <a:rPr lang="en-US" altLang="en-US" b="0" dirty="0"/>
              <a:t>As said earlier at</a:t>
            </a:r>
            <a:r>
              <a:rPr lang="en-US" altLang="en-US" b="0" baseline="0" dirty="0"/>
              <a:t> final report stage, the Agency will compare the project results with what had been promised  in the application in order to decide if the project was implemented accordingly. </a:t>
            </a:r>
          </a:p>
          <a:p>
            <a:pPr>
              <a:buFont typeface="Wingdings" panose="05000000000000000000" pitchFamily="2" charset="2"/>
              <a:buNone/>
              <a:defRPr/>
            </a:pPr>
            <a:r>
              <a:rPr lang="en-US" altLang="en-US" b="0" dirty="0"/>
              <a:t>This</a:t>
            </a:r>
            <a:r>
              <a:rPr lang="en-US" altLang="en-US" b="0" baseline="0" dirty="0"/>
              <a:t> will concern the nature of the result/activity, its volume, its quality, its relevance and the timing of its implementation</a:t>
            </a:r>
          </a:p>
          <a:p>
            <a:pPr>
              <a:buFont typeface="Wingdings" panose="05000000000000000000" pitchFamily="2" charset="2"/>
              <a:buNone/>
              <a:defRPr/>
            </a:pPr>
            <a:r>
              <a:rPr lang="en-US" altLang="en-US" b="0" baseline="0" dirty="0"/>
              <a:t>If a QA plan had to be produced we will check if this is the case, if the number of staff days claimed for its production is reasonable in view of its quality, if it has been properly implemented (e.g. the plan foresaw biannual reports from an external evaluators but this never took place)</a:t>
            </a:r>
          </a:p>
          <a:p>
            <a:pPr>
              <a:buFont typeface="Wingdings" panose="05000000000000000000" pitchFamily="2" charset="2"/>
              <a:buNone/>
              <a:defRPr/>
            </a:pPr>
            <a:r>
              <a:rPr lang="en-US" altLang="en-US" b="0" baseline="0" dirty="0"/>
              <a:t>The same can be said about the purchase of equipment that was supposed to be used for training the students as from year 2 but was only purchased in the last semester of the project.</a:t>
            </a:r>
          </a:p>
          <a:p>
            <a:pPr>
              <a:buFont typeface="Wingdings" panose="05000000000000000000" pitchFamily="2" charset="2"/>
              <a:buNone/>
              <a:defRPr/>
            </a:pPr>
            <a:r>
              <a:rPr lang="en-US" altLang="en-US" b="0" baseline="0" dirty="0"/>
              <a:t>All these case will be assessed and will influence the final note given to your project on a scale of 100 pts. Penalties will start to apply as from 49 pts.</a:t>
            </a:r>
          </a:p>
          <a:p>
            <a:pPr>
              <a:buFont typeface="Wingdings" panose="05000000000000000000" pitchFamily="2" charset="2"/>
              <a:buNone/>
              <a:defRPr/>
            </a:pPr>
            <a:r>
              <a:rPr lang="en-US" altLang="en-US" b="0" baseline="0" dirty="0"/>
              <a:t>Please note that the publicity and implementation </a:t>
            </a:r>
            <a:r>
              <a:rPr lang="en-US" altLang="en-US" b="0" baseline="0" dirty="0" err="1"/>
              <a:t>penalities</a:t>
            </a:r>
            <a:r>
              <a:rPr lang="en-US" altLang="en-US" b="0" baseline="0" dirty="0"/>
              <a:t> are calculated on the maximum grant and not on the grant spent.   </a:t>
            </a:r>
            <a:endParaRPr lang="en-US" altLang="en-US" b="0" dirty="0"/>
          </a:p>
        </p:txBody>
      </p:sp>
      <p:sp>
        <p:nvSpPr>
          <p:cNvPr id="4" name="Slide Number Placeholder 3"/>
          <p:cNvSpPr>
            <a:spLocks noGrp="1"/>
          </p:cNvSpPr>
          <p:nvPr>
            <p:ph type="sldNum" sz="quarter" idx="5"/>
          </p:nvPr>
        </p:nvSpPr>
        <p:spPr/>
        <p:txBody>
          <a:bodyPr/>
          <a:lstStyle/>
          <a:p>
            <a:pPr>
              <a:defRPr/>
            </a:pPr>
            <a:fld id="{1989A059-9673-4305-BF0B-1B7E3C93AC89}"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100" dirty="0"/>
              <a:t>4 teams:</a:t>
            </a:r>
          </a:p>
          <a:p>
            <a:pPr marL="174941" indent="-174941">
              <a:buFont typeface="Wingdings" panose="05000000000000000000" pitchFamily="2" charset="2"/>
              <a:buChar char="§"/>
              <a:defRPr/>
            </a:pPr>
            <a:r>
              <a:rPr lang="en-GB" sz="1100" dirty="0"/>
              <a:t>Selection team in charge of publishing the call for proposals, evaluating the applications received, selecting projects.</a:t>
            </a:r>
          </a:p>
          <a:p>
            <a:pPr marL="174941" indent="-174941">
              <a:buFont typeface="Wingdings" panose="05000000000000000000" pitchFamily="2" charset="2"/>
              <a:buChar char="§"/>
              <a:defRPr/>
            </a:pPr>
            <a:r>
              <a:rPr lang="en-GB" sz="1100" dirty="0"/>
              <a:t>2 monitoring teams organised by regions and composed of project officers. </a:t>
            </a:r>
            <a:r>
              <a:rPr lang="en-GB" sz="1100" b="1" dirty="0"/>
              <a:t>Each PO monitors ca. 30 projects (both Tempus and CBHE).</a:t>
            </a:r>
          </a:p>
          <a:p>
            <a:pPr marL="174941" indent="-174941">
              <a:buFont typeface="Wingdings" panose="05000000000000000000" pitchFamily="2" charset="2"/>
              <a:buChar char="§"/>
              <a:defRPr/>
            </a:pPr>
            <a:r>
              <a:rPr lang="en-GB" sz="1100" dirty="0"/>
              <a:t>Finance team: in charge of the financial aspects of project management.</a:t>
            </a:r>
          </a:p>
          <a:p>
            <a:pPr>
              <a:defRPr/>
            </a:pPr>
            <a:endParaRPr lang="en-GB" sz="1100" dirty="0"/>
          </a:p>
        </p:txBody>
      </p:sp>
      <p:sp>
        <p:nvSpPr>
          <p:cNvPr id="4" name="Slide Number Placeholder 3"/>
          <p:cNvSpPr>
            <a:spLocks noGrp="1"/>
          </p:cNvSpPr>
          <p:nvPr>
            <p:ph type="sldNum" sz="quarter" idx="5"/>
          </p:nvPr>
        </p:nvSpPr>
        <p:spPr/>
        <p:txBody>
          <a:bodyPr/>
          <a:lstStyle/>
          <a:p>
            <a:pPr>
              <a:defRPr/>
            </a:pPr>
            <a:fld id="{6F987C42-F29F-4135-A431-F3A9E16E5D5D}"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endParaRPr lang="en-GB" sz="1000" dirty="0">
              <a:solidFill>
                <a:srgbClr val="FFFF00"/>
              </a:solidFill>
              <a:latin typeface="Arial" pitchFamily="34" charset="0"/>
            </a:endParaRPr>
          </a:p>
        </p:txBody>
      </p:sp>
      <p:sp>
        <p:nvSpPr>
          <p:cNvPr id="1065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itchFamily="34" charset="0"/>
                <a:ea typeface="MS PGothic" pitchFamily="34" charset="-128"/>
              </a:defRPr>
            </a:lvl1pPr>
            <a:lvl2pPr marL="756463" indent="-289951">
              <a:spcBef>
                <a:spcPct val="30000"/>
              </a:spcBef>
              <a:defRPr sz="1200">
                <a:solidFill>
                  <a:schemeClr val="tx1"/>
                </a:solidFill>
                <a:latin typeface="Arial" pitchFamily="34" charset="0"/>
                <a:ea typeface="MS PGothic" pitchFamily="34" charset="-128"/>
              </a:defRPr>
            </a:lvl2pPr>
            <a:lvl3pPr marL="1164662" indent="-231638">
              <a:spcBef>
                <a:spcPct val="30000"/>
              </a:spcBef>
              <a:defRPr sz="1200">
                <a:solidFill>
                  <a:schemeClr val="tx1"/>
                </a:solidFill>
                <a:latin typeface="Arial" pitchFamily="34" charset="0"/>
                <a:ea typeface="MS PGothic" pitchFamily="34" charset="-128"/>
              </a:defRPr>
            </a:lvl3pPr>
            <a:lvl4pPr marL="1631174" indent="-231638">
              <a:spcBef>
                <a:spcPct val="30000"/>
              </a:spcBef>
              <a:defRPr sz="1200">
                <a:solidFill>
                  <a:schemeClr val="tx1"/>
                </a:solidFill>
                <a:latin typeface="Arial" pitchFamily="34" charset="0"/>
                <a:ea typeface="MS PGothic" pitchFamily="34" charset="-128"/>
              </a:defRPr>
            </a:lvl4pPr>
            <a:lvl5pPr marL="2097687" indent="-231638">
              <a:spcBef>
                <a:spcPct val="30000"/>
              </a:spcBef>
              <a:defRPr sz="1200">
                <a:solidFill>
                  <a:schemeClr val="tx1"/>
                </a:solidFill>
                <a:latin typeface="Arial" pitchFamily="34" charset="0"/>
                <a:ea typeface="MS PGothic" pitchFamily="34" charset="-128"/>
              </a:defRPr>
            </a:lvl5pPr>
            <a:lvl6pPr marL="2564200" indent="-2316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30713" indent="-231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97226" indent="-231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3739" indent="-231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2EA97B5E-2758-4155-B7D6-BC0CAE145C7C}" type="slidenum">
              <a:rPr lang="en-GB" altLang="fr-FR" smtClean="0"/>
              <a:pPr>
                <a:spcBef>
                  <a:spcPct val="0"/>
                </a:spcBef>
                <a:defRPr/>
              </a:pPr>
              <a:t>28</a:t>
            </a:fld>
            <a:endParaRPr lang="en-GB"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ts val="610"/>
              </a:spcBef>
              <a:spcAft>
                <a:spcPts val="1221"/>
              </a:spcAft>
              <a:defRPr/>
            </a:pPr>
            <a:endParaRPr lang="en-GB" dirty="0"/>
          </a:p>
        </p:txBody>
      </p:sp>
      <p:sp>
        <p:nvSpPr>
          <p:cNvPr id="1065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itchFamily="34" charset="0"/>
                <a:ea typeface="MS PGothic" pitchFamily="34" charset="-128"/>
              </a:defRPr>
            </a:lvl1pPr>
            <a:lvl2pPr marL="756463" indent="-289951">
              <a:spcBef>
                <a:spcPct val="30000"/>
              </a:spcBef>
              <a:defRPr sz="1200">
                <a:solidFill>
                  <a:schemeClr val="tx1"/>
                </a:solidFill>
                <a:latin typeface="Arial" pitchFamily="34" charset="0"/>
                <a:ea typeface="MS PGothic" pitchFamily="34" charset="-128"/>
              </a:defRPr>
            </a:lvl2pPr>
            <a:lvl3pPr marL="1164662" indent="-231638">
              <a:spcBef>
                <a:spcPct val="30000"/>
              </a:spcBef>
              <a:defRPr sz="1200">
                <a:solidFill>
                  <a:schemeClr val="tx1"/>
                </a:solidFill>
                <a:latin typeface="Arial" pitchFamily="34" charset="0"/>
                <a:ea typeface="MS PGothic" pitchFamily="34" charset="-128"/>
              </a:defRPr>
            </a:lvl3pPr>
            <a:lvl4pPr marL="1631174" indent="-231638">
              <a:spcBef>
                <a:spcPct val="30000"/>
              </a:spcBef>
              <a:defRPr sz="1200">
                <a:solidFill>
                  <a:schemeClr val="tx1"/>
                </a:solidFill>
                <a:latin typeface="Arial" pitchFamily="34" charset="0"/>
                <a:ea typeface="MS PGothic" pitchFamily="34" charset="-128"/>
              </a:defRPr>
            </a:lvl4pPr>
            <a:lvl5pPr marL="2097687" indent="-231638">
              <a:spcBef>
                <a:spcPct val="30000"/>
              </a:spcBef>
              <a:defRPr sz="1200">
                <a:solidFill>
                  <a:schemeClr val="tx1"/>
                </a:solidFill>
                <a:latin typeface="Arial" pitchFamily="34" charset="0"/>
                <a:ea typeface="MS PGothic" pitchFamily="34" charset="-128"/>
              </a:defRPr>
            </a:lvl5pPr>
            <a:lvl6pPr marL="2564200" indent="-2316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30713" indent="-231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97226" indent="-231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3739" indent="-231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2EA97B5E-2758-4155-B7D6-BC0CAE145C7C}" type="slidenum">
              <a:rPr lang="en-GB" altLang="fr-FR" smtClean="0"/>
              <a:pPr>
                <a:spcBef>
                  <a:spcPct val="0"/>
                </a:spcBef>
                <a:defRPr/>
              </a:pPr>
              <a:t>29</a:t>
            </a:fld>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00"/>
              </a:spcBef>
              <a:spcAft>
                <a:spcPts val="600"/>
              </a:spcAft>
            </a:pPr>
            <a:r>
              <a:rPr lang="en-GB" sz="1600" b="1" kern="0" dirty="0">
                <a:solidFill>
                  <a:srgbClr val="002060"/>
                </a:solidFill>
                <a:latin typeface="Arial" panose="020B0604020202020204" pitchFamily="34" charset="0"/>
                <a:cs typeface="Arial" panose="020B0604020202020204" pitchFamily="34" charset="0"/>
              </a:rPr>
              <a:t>147 selected our of 887 applicants</a:t>
            </a:r>
          </a:p>
          <a:p>
            <a:pPr marL="290693" lvl="1" indent="-290693">
              <a:spcBef>
                <a:spcPts val="600"/>
              </a:spcBef>
              <a:spcAft>
                <a:spcPts val="600"/>
              </a:spcAft>
              <a:buFont typeface="Arial" panose="020B0604020202020204" pitchFamily="34" charset="0"/>
              <a:buChar char="•"/>
            </a:pPr>
            <a:r>
              <a:rPr lang="en-GB" sz="1600" dirty="0">
                <a:solidFill>
                  <a:srgbClr val="FF0000"/>
                </a:solidFill>
                <a:latin typeface="Arial" panose="020B0604020202020204" pitchFamily="34" charset="0"/>
                <a:cs typeface="Arial" panose="020B0604020202020204" pitchFamily="34" charset="0"/>
              </a:rPr>
              <a:t>6,4</a:t>
            </a:r>
            <a:r>
              <a:rPr lang="en-GB" sz="1600" kern="0" dirty="0">
                <a:solidFill>
                  <a:srgbClr val="FF0000"/>
                </a:solidFill>
                <a:latin typeface="Arial" panose="020B0604020202020204" pitchFamily="34" charset="0"/>
                <a:cs typeface="Arial" panose="020B0604020202020204" pitchFamily="34" charset="0"/>
              </a:rPr>
              <a:t>% </a:t>
            </a:r>
            <a:r>
              <a:rPr lang="en-GB" sz="1600" kern="0" dirty="0">
                <a:solidFill>
                  <a:srgbClr val="002060"/>
                </a:solidFill>
                <a:latin typeface="Arial" panose="020B0604020202020204" pitchFamily="34" charset="0"/>
                <a:cs typeface="Arial" panose="020B0604020202020204" pitchFamily="34" charset="0"/>
              </a:rPr>
              <a:t>increase in demand</a:t>
            </a:r>
          </a:p>
          <a:p>
            <a:pPr marL="290693" lvl="1" indent="-290693">
              <a:spcBef>
                <a:spcPts val="600"/>
              </a:spcBef>
              <a:spcAft>
                <a:spcPts val="600"/>
              </a:spcAft>
              <a:buFont typeface="Arial" panose="020B0604020202020204" pitchFamily="34" charset="0"/>
              <a:buChar char="•"/>
            </a:pPr>
            <a:r>
              <a:rPr lang="en-GB" sz="1600" kern="0" dirty="0">
                <a:solidFill>
                  <a:srgbClr val="002060"/>
                </a:solidFill>
                <a:latin typeface="Arial" panose="020B0604020202020204" pitchFamily="34" charset="0"/>
                <a:cs typeface="Arial" panose="020B0604020202020204" pitchFamily="34" charset="0"/>
              </a:rPr>
              <a:t>16,5%  success rate </a:t>
            </a:r>
          </a:p>
          <a:p>
            <a:pPr marL="0" lvl="1">
              <a:spcBef>
                <a:spcPts val="600"/>
              </a:spcBef>
              <a:spcAft>
                <a:spcPts val="600"/>
              </a:spcAft>
            </a:pPr>
            <a:endParaRPr lang="en-GB" sz="1600" kern="0" dirty="0">
              <a:solidFill>
                <a:srgbClr val="002060"/>
              </a:solidFill>
              <a:latin typeface="Arial" panose="020B0604020202020204" pitchFamily="34" charset="0"/>
              <a:cs typeface="Arial" panose="020B0604020202020204" pitchFamily="34" charset="0"/>
            </a:endParaRPr>
          </a:p>
          <a:p>
            <a:pPr marL="0" lvl="1">
              <a:spcBef>
                <a:spcPts val="600"/>
              </a:spcBef>
              <a:spcAft>
                <a:spcPts val="600"/>
              </a:spcAft>
            </a:pPr>
            <a:r>
              <a:rPr lang="en-GB" sz="1600" b="1" kern="0" dirty="0">
                <a:solidFill>
                  <a:srgbClr val="002060"/>
                </a:solidFill>
                <a:latin typeface="Arial" panose="020B0604020202020204" pitchFamily="34" charset="0"/>
                <a:cs typeface="Arial" panose="020B0604020202020204" pitchFamily="34" charset="0"/>
              </a:rPr>
              <a:t>107 different countries </a:t>
            </a:r>
            <a:r>
              <a:rPr lang="en-GB" sz="1600" kern="0" dirty="0">
                <a:solidFill>
                  <a:srgbClr val="002060"/>
                </a:solidFill>
                <a:latin typeface="Arial" panose="020B0604020202020204" pitchFamily="34" charset="0"/>
                <a:cs typeface="Arial" panose="020B0604020202020204" pitchFamily="34" charset="0"/>
              </a:rPr>
              <a:t>: 76 Partner countries / 31 Programme Countries</a:t>
            </a:r>
          </a:p>
          <a:p>
            <a:pPr marL="0" lvl="1">
              <a:spcBef>
                <a:spcPts val="600"/>
              </a:spcBef>
              <a:spcAft>
                <a:spcPts val="600"/>
              </a:spcAft>
            </a:pPr>
            <a:endParaRPr lang="en-GB" sz="1600" kern="0" dirty="0">
              <a:solidFill>
                <a:srgbClr val="002060"/>
              </a:solidFill>
              <a:latin typeface="Arial" panose="020B0604020202020204" pitchFamily="34" charset="0"/>
              <a:cs typeface="Arial" panose="020B0604020202020204" pitchFamily="34" charset="0"/>
            </a:endParaRPr>
          </a:p>
          <a:p>
            <a:pPr marL="0" lvl="1">
              <a:spcBef>
                <a:spcPts val="600"/>
              </a:spcBef>
              <a:spcAft>
                <a:spcPts val="600"/>
              </a:spcAft>
            </a:pPr>
            <a:r>
              <a:rPr lang="en-GB" sz="1600" kern="0" dirty="0">
                <a:solidFill>
                  <a:srgbClr val="002060"/>
                </a:solidFill>
                <a:latin typeface="Arial" panose="020B0604020202020204" pitchFamily="34" charset="0"/>
                <a:cs typeface="Arial" panose="020B0604020202020204" pitchFamily="34" charset="0"/>
              </a:rPr>
              <a:t>These 147 CBHE projects are distributed among </a:t>
            </a:r>
          </a:p>
          <a:p>
            <a:pPr marL="334913" indent="-342867">
              <a:spcBef>
                <a:spcPts val="600"/>
              </a:spcBef>
              <a:spcAft>
                <a:spcPts val="600"/>
              </a:spcAft>
              <a:buFont typeface="Arial" panose="020B0604020202020204" pitchFamily="34" charset="0"/>
              <a:buChar char="•"/>
            </a:pPr>
            <a:r>
              <a:rPr lang="en-GB" sz="1600" b="1" kern="0" dirty="0">
                <a:solidFill>
                  <a:srgbClr val="002060"/>
                </a:solidFill>
                <a:latin typeface="Arial" panose="020B0604020202020204" pitchFamily="34" charset="0"/>
                <a:cs typeface="Arial" panose="020B0604020202020204" pitchFamily="34" charset="0"/>
              </a:rPr>
              <a:t>133</a:t>
            </a:r>
            <a:r>
              <a:rPr lang="en-GB" sz="1600" kern="0" dirty="0">
                <a:solidFill>
                  <a:srgbClr val="002060"/>
                </a:solidFill>
                <a:latin typeface="Arial" panose="020B0604020202020204" pitchFamily="34" charset="0"/>
                <a:cs typeface="Arial" panose="020B0604020202020204" pitchFamily="34" charset="0"/>
              </a:rPr>
              <a:t> Joint Projects</a:t>
            </a:r>
            <a:r>
              <a:rPr lang="en-GB" sz="1600" dirty="0">
                <a:solidFill>
                  <a:srgbClr val="FF0000"/>
                </a:solidFill>
                <a:latin typeface="Arial" panose="020B0604020202020204" pitchFamily="34" charset="0"/>
                <a:cs typeface="Arial" panose="020B0604020202020204" pitchFamily="34" charset="0"/>
              </a:rPr>
              <a:t> </a:t>
            </a:r>
            <a:r>
              <a:rPr lang="en-GB" sz="1600" i="1" kern="0" dirty="0">
                <a:solidFill>
                  <a:srgbClr val="002060"/>
                </a:solidFill>
                <a:latin typeface="Arial" panose="020B0604020202020204" pitchFamily="34" charset="0"/>
                <a:cs typeface="Arial" panose="020B0604020202020204" pitchFamily="34" charset="0"/>
              </a:rPr>
              <a:t>(90%)</a:t>
            </a:r>
          </a:p>
          <a:p>
            <a:pPr marL="334913" indent="-342867">
              <a:spcBef>
                <a:spcPts val="600"/>
              </a:spcBef>
              <a:spcAft>
                <a:spcPts val="600"/>
              </a:spcAft>
              <a:buFont typeface="Arial" panose="020B0604020202020204" pitchFamily="34" charset="0"/>
              <a:buChar char="•"/>
            </a:pPr>
            <a:r>
              <a:rPr lang="en-GB" sz="1600" b="1" kern="0" dirty="0">
                <a:solidFill>
                  <a:srgbClr val="002060"/>
                </a:solidFill>
                <a:latin typeface="Arial" panose="020B0604020202020204" pitchFamily="34" charset="0"/>
                <a:cs typeface="Arial" panose="020B0604020202020204" pitchFamily="34" charset="0"/>
              </a:rPr>
              <a:t>14</a:t>
            </a:r>
            <a:r>
              <a:rPr lang="en-GB" sz="1600" kern="0" dirty="0">
                <a:solidFill>
                  <a:srgbClr val="002060"/>
                </a:solidFill>
                <a:latin typeface="Arial" panose="020B0604020202020204" pitchFamily="34" charset="0"/>
                <a:cs typeface="Arial" panose="020B0604020202020204" pitchFamily="34" charset="0"/>
              </a:rPr>
              <a:t> Structural Projects: </a:t>
            </a:r>
            <a:r>
              <a:rPr lang="en-GB" sz="1600" dirty="0">
                <a:solidFill>
                  <a:srgbClr val="FF0000"/>
                </a:solidFill>
                <a:latin typeface="Arial" panose="020B0604020202020204" pitchFamily="34" charset="0"/>
                <a:cs typeface="Arial" panose="020B0604020202020204" pitchFamily="34" charset="0"/>
              </a:rPr>
              <a:t>14</a:t>
            </a:r>
            <a:r>
              <a:rPr lang="en-GB" sz="1600" dirty="0">
                <a:latin typeface="Arial" panose="020B0604020202020204" pitchFamily="34" charset="0"/>
                <a:cs typeface="Arial" panose="020B0604020202020204" pitchFamily="34" charset="0"/>
              </a:rPr>
              <a:t> </a:t>
            </a:r>
            <a:r>
              <a:rPr lang="en-GB" sz="1600" i="1" kern="0" dirty="0">
                <a:solidFill>
                  <a:srgbClr val="002060"/>
                </a:solidFill>
                <a:latin typeface="Arial" panose="020B0604020202020204" pitchFamily="34" charset="0"/>
                <a:cs typeface="Arial" panose="020B0604020202020204" pitchFamily="34" charset="0"/>
              </a:rPr>
              <a:t>(10%)</a:t>
            </a:r>
          </a:p>
          <a:p>
            <a:pPr marL="334913" indent="-342867">
              <a:spcBef>
                <a:spcPts val="600"/>
              </a:spcBef>
              <a:spcAft>
                <a:spcPts val="600"/>
              </a:spcAft>
              <a:buFont typeface="Arial" panose="020B0604020202020204" pitchFamily="34" charset="0"/>
              <a:buChar char="•"/>
            </a:pPr>
            <a:r>
              <a:rPr lang="en-GB" sz="1600" b="1" kern="0" dirty="0">
                <a:solidFill>
                  <a:srgbClr val="002060"/>
                </a:solidFill>
                <a:latin typeface="Arial" panose="020B0604020202020204" pitchFamily="34" charset="0"/>
                <a:cs typeface="Arial" panose="020B0604020202020204" pitchFamily="34" charset="0"/>
              </a:rPr>
              <a:t>61</a:t>
            </a:r>
            <a:r>
              <a:rPr lang="en-GB" sz="1600" kern="0" dirty="0">
                <a:solidFill>
                  <a:srgbClr val="002060"/>
                </a:solidFill>
                <a:latin typeface="Arial" panose="020B0604020202020204" pitchFamily="34" charset="0"/>
                <a:cs typeface="Arial" panose="020B0604020202020204" pitchFamily="34" charset="0"/>
              </a:rPr>
              <a:t> National projects</a:t>
            </a:r>
            <a:r>
              <a:rPr lang="en-GB" sz="1600" dirty="0">
                <a:solidFill>
                  <a:srgbClr val="002060"/>
                </a:solidFill>
                <a:latin typeface="Arial" panose="020B0604020202020204" pitchFamily="34" charset="0"/>
                <a:cs typeface="Arial" panose="020B0604020202020204" pitchFamily="34" charset="0"/>
              </a:rPr>
              <a:t> </a:t>
            </a:r>
            <a:r>
              <a:rPr lang="en-GB" sz="1600" i="1" kern="0" dirty="0">
                <a:solidFill>
                  <a:srgbClr val="002060"/>
                </a:solidFill>
                <a:latin typeface="Arial" panose="020B0604020202020204" pitchFamily="34" charset="0"/>
                <a:cs typeface="Arial" panose="020B0604020202020204" pitchFamily="34" charset="0"/>
              </a:rPr>
              <a:t>(</a:t>
            </a:r>
            <a:r>
              <a:rPr lang="en-GB" sz="1600" i="1" dirty="0">
                <a:solidFill>
                  <a:srgbClr val="002060"/>
                </a:solidFill>
                <a:latin typeface="Arial" panose="020B0604020202020204" pitchFamily="34" charset="0"/>
                <a:cs typeface="Arial" panose="020B0604020202020204" pitchFamily="34" charset="0"/>
              </a:rPr>
              <a:t>41,5</a:t>
            </a:r>
            <a:r>
              <a:rPr lang="en-GB" sz="1600" i="1" kern="0" dirty="0">
                <a:solidFill>
                  <a:srgbClr val="002060"/>
                </a:solidFill>
                <a:latin typeface="Arial" panose="020B0604020202020204" pitchFamily="34" charset="0"/>
                <a:cs typeface="Arial" panose="020B0604020202020204" pitchFamily="34" charset="0"/>
              </a:rPr>
              <a:t>%)</a:t>
            </a:r>
          </a:p>
          <a:p>
            <a:pPr marL="334913" indent="-342867">
              <a:spcBef>
                <a:spcPts val="600"/>
              </a:spcBef>
              <a:spcAft>
                <a:spcPts val="600"/>
              </a:spcAft>
              <a:buFont typeface="Arial" panose="020B0604020202020204" pitchFamily="34" charset="0"/>
              <a:buChar char="•"/>
            </a:pPr>
            <a:r>
              <a:rPr lang="en-GB" sz="1600" b="1" kern="0" dirty="0">
                <a:solidFill>
                  <a:srgbClr val="002060"/>
                </a:solidFill>
                <a:latin typeface="Arial" panose="020B0604020202020204" pitchFamily="34" charset="0"/>
                <a:cs typeface="Arial" panose="020B0604020202020204" pitchFamily="34" charset="0"/>
              </a:rPr>
              <a:t>86</a:t>
            </a:r>
            <a:r>
              <a:rPr lang="en-GB" sz="1600" kern="0" dirty="0">
                <a:solidFill>
                  <a:srgbClr val="002060"/>
                </a:solidFill>
                <a:latin typeface="Arial" panose="020B0604020202020204" pitchFamily="34" charset="0"/>
                <a:cs typeface="Arial" panose="020B0604020202020204" pitchFamily="34" charset="0"/>
              </a:rPr>
              <a:t> Multi-country projects </a:t>
            </a:r>
            <a:r>
              <a:rPr lang="en-GB" sz="1600" i="1" kern="0" dirty="0">
                <a:solidFill>
                  <a:srgbClr val="002060"/>
                </a:solidFill>
                <a:latin typeface="Arial" panose="020B0604020202020204" pitchFamily="34" charset="0"/>
                <a:cs typeface="Arial" panose="020B0604020202020204" pitchFamily="34" charset="0"/>
              </a:rPr>
              <a:t>(</a:t>
            </a:r>
            <a:r>
              <a:rPr lang="en-GB" sz="1600" i="1" dirty="0">
                <a:solidFill>
                  <a:srgbClr val="002060"/>
                </a:solidFill>
                <a:latin typeface="Arial" panose="020B0604020202020204" pitchFamily="34" charset="0"/>
                <a:cs typeface="Arial" panose="020B0604020202020204" pitchFamily="34" charset="0"/>
              </a:rPr>
              <a:t>58,5</a:t>
            </a:r>
            <a:r>
              <a:rPr lang="en-GB" sz="1600" i="1" kern="0" dirty="0">
                <a:solidFill>
                  <a:srgbClr val="002060"/>
                </a:solidFill>
                <a:latin typeface="Arial" panose="020B0604020202020204" pitchFamily="34" charset="0"/>
                <a:cs typeface="Arial" panose="020B0604020202020204" pitchFamily="34" charset="0"/>
              </a:rPr>
              <a:t>%) </a:t>
            </a:r>
            <a:r>
              <a:rPr lang="en-GB" sz="1600" kern="0" dirty="0">
                <a:solidFill>
                  <a:srgbClr val="002060"/>
                </a:solidFill>
                <a:latin typeface="Arial" panose="020B0604020202020204" pitchFamily="34" charset="0"/>
                <a:cs typeface="Arial" panose="020B0604020202020204" pitchFamily="34" charset="0"/>
              </a:rPr>
              <a:t>of which </a:t>
            </a:r>
            <a:r>
              <a:rPr lang="en-GB" sz="1600" b="1" dirty="0">
                <a:solidFill>
                  <a:srgbClr val="002060"/>
                </a:solidFill>
                <a:latin typeface="Arial" panose="020B0604020202020204" pitchFamily="34" charset="0"/>
                <a:cs typeface="Arial" panose="020B0604020202020204" pitchFamily="34" charset="0"/>
              </a:rPr>
              <a:t>69</a:t>
            </a:r>
            <a:r>
              <a:rPr lang="en-GB" sz="1600" b="1" kern="0" dirty="0">
                <a:solidFill>
                  <a:srgbClr val="002060"/>
                </a:solidFill>
                <a:latin typeface="Arial" panose="020B0604020202020204" pitchFamily="34" charset="0"/>
                <a:cs typeface="Arial" panose="020B0604020202020204" pitchFamily="34" charset="0"/>
              </a:rPr>
              <a:t> regional +  1</a:t>
            </a:r>
            <a:r>
              <a:rPr lang="en-GB" sz="1600" b="1" dirty="0">
                <a:solidFill>
                  <a:srgbClr val="002060"/>
                </a:solidFill>
                <a:latin typeface="Arial" panose="020B0604020202020204" pitchFamily="34" charset="0"/>
                <a:cs typeface="Arial" panose="020B0604020202020204" pitchFamily="34" charset="0"/>
              </a:rPr>
              <a:t>7</a:t>
            </a:r>
            <a:r>
              <a:rPr lang="en-GB" sz="1600" b="1" kern="0" dirty="0">
                <a:solidFill>
                  <a:srgbClr val="002060"/>
                </a:solidFill>
                <a:latin typeface="Arial" panose="020B0604020202020204" pitchFamily="34" charset="0"/>
                <a:cs typeface="Arial" panose="020B0604020202020204" pitchFamily="34" charset="0"/>
              </a:rPr>
              <a:t> cross-regional</a:t>
            </a:r>
            <a:r>
              <a:rPr lang="en-GB" sz="1600" kern="0" dirty="0">
                <a:solidFill>
                  <a:srgbClr val="002060"/>
                </a:solidFill>
                <a:latin typeface="Arial" panose="020B0604020202020204" pitchFamily="34" charset="0"/>
                <a:cs typeface="Arial" panose="020B0604020202020204" pitchFamily="34" charset="0"/>
              </a:rPr>
              <a:t> (RU = 10!)</a:t>
            </a:r>
          </a:p>
          <a:p>
            <a:pPr>
              <a:spcBef>
                <a:spcPts val="600"/>
              </a:spcBef>
              <a:spcAft>
                <a:spcPts val="600"/>
              </a:spcAft>
            </a:pPr>
            <a:endParaRPr lang="en-GB" sz="1600" kern="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GB" sz="1600" b="1" kern="0" dirty="0">
                <a:solidFill>
                  <a:srgbClr val="002060"/>
                </a:solidFill>
                <a:latin typeface="Arial" panose="020B0604020202020204" pitchFamily="34" charset="0"/>
                <a:cs typeface="Arial" panose="020B0604020202020204" pitchFamily="34" charset="0"/>
              </a:rPr>
              <a:t>44 Projects are coordinated by a Partner Country university</a:t>
            </a:r>
            <a:r>
              <a:rPr lang="en-GB" sz="1600" kern="0" dirty="0">
                <a:solidFill>
                  <a:srgbClr val="002060"/>
                </a:solidFill>
                <a:latin typeface="Arial" panose="020B0604020202020204" pitchFamily="34" charset="0"/>
                <a:cs typeface="Arial" panose="020B0604020202020204" pitchFamily="34" charset="0"/>
              </a:rPr>
              <a:t> </a:t>
            </a:r>
            <a:r>
              <a:rPr lang="en-GB" sz="1600" i="1" kern="0" dirty="0">
                <a:solidFill>
                  <a:srgbClr val="002060"/>
                </a:solidFill>
                <a:latin typeface="Arial" panose="020B0604020202020204" pitchFamily="34" charset="0"/>
                <a:cs typeface="Arial" panose="020B0604020202020204" pitchFamily="34" charset="0"/>
              </a:rPr>
              <a:t>(</a:t>
            </a:r>
            <a:r>
              <a:rPr lang="en-GB" sz="1600" i="1" dirty="0">
                <a:solidFill>
                  <a:srgbClr val="002060"/>
                </a:solidFill>
                <a:latin typeface="Arial" panose="020B0604020202020204" pitchFamily="34" charset="0"/>
                <a:cs typeface="Arial" panose="020B0604020202020204" pitchFamily="34" charset="0"/>
              </a:rPr>
              <a:t>30,5</a:t>
            </a:r>
            <a:r>
              <a:rPr lang="en-GB" sz="1600" i="1" kern="0" dirty="0">
                <a:solidFill>
                  <a:srgbClr val="002060"/>
                </a:solidFill>
                <a:latin typeface="Arial" panose="020B0604020202020204" pitchFamily="34" charset="0"/>
                <a:cs typeface="Arial" panose="020B0604020202020204" pitchFamily="34" charset="0"/>
              </a:rPr>
              <a:t>%) + 29% increase compared to 2017)</a:t>
            </a:r>
            <a:endParaRPr lang="en-GB" sz="1600" i="1" dirty="0">
              <a:solidFill>
                <a:srgbClr val="002060"/>
              </a:solidFill>
              <a:latin typeface="Arial" panose="020B0604020202020204" pitchFamily="34" charset="0"/>
              <a:cs typeface="Arial" panose="020B0604020202020204" pitchFamily="34" charset="0"/>
            </a:endParaRPr>
          </a:p>
          <a:p>
            <a:pPr>
              <a:spcBef>
                <a:spcPts val="600"/>
              </a:spcBef>
              <a:spcAft>
                <a:spcPts val="600"/>
              </a:spcAft>
            </a:pPr>
            <a:endParaRPr lang="en-GB" sz="1600" i="1" kern="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GB" sz="1600" b="1" kern="0" dirty="0">
                <a:solidFill>
                  <a:srgbClr val="002060"/>
                </a:solidFill>
                <a:latin typeface="Arial" panose="020B0604020202020204" pitchFamily="34" charset="0"/>
                <a:cs typeface="Arial" panose="020B0604020202020204" pitchFamily="34" charset="0"/>
              </a:rPr>
              <a:t>Average size: 12 partners </a:t>
            </a:r>
            <a:r>
              <a:rPr lang="en-GB" sz="1600" kern="0" dirty="0">
                <a:solidFill>
                  <a:srgbClr val="002060"/>
                </a:solidFill>
                <a:latin typeface="Arial" panose="020B0604020202020204" pitchFamily="34" charset="0"/>
                <a:cs typeface="Arial" panose="020B0604020202020204" pitchFamily="34" charset="0"/>
              </a:rPr>
              <a:t>(min 4, max. 24 !!!)</a:t>
            </a:r>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3</a:t>
            </a:fld>
            <a:endParaRPr lang="en-GB"/>
          </a:p>
        </p:txBody>
      </p:sp>
    </p:spTree>
    <p:extLst>
      <p:ext uri="{BB962C8B-B14F-4D97-AF65-F5344CB8AC3E}">
        <p14:creationId xmlns:p14="http://schemas.microsoft.com/office/powerpoint/2010/main" val="2416175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endParaRPr lang="en-GB" sz="1000" dirty="0">
              <a:solidFill>
                <a:srgbClr val="FFFF00"/>
              </a:solidFill>
              <a:latin typeface="Arial" pitchFamily="34" charset="0"/>
            </a:endParaRPr>
          </a:p>
        </p:txBody>
      </p:sp>
      <p:sp>
        <p:nvSpPr>
          <p:cNvPr id="1065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itchFamily="34" charset="0"/>
                <a:ea typeface="MS PGothic" pitchFamily="34" charset="-128"/>
              </a:defRPr>
            </a:lvl1pPr>
            <a:lvl2pPr marL="756463" indent="-289951">
              <a:spcBef>
                <a:spcPct val="30000"/>
              </a:spcBef>
              <a:defRPr sz="1200">
                <a:solidFill>
                  <a:schemeClr val="tx1"/>
                </a:solidFill>
                <a:latin typeface="Arial" pitchFamily="34" charset="0"/>
                <a:ea typeface="MS PGothic" pitchFamily="34" charset="-128"/>
              </a:defRPr>
            </a:lvl2pPr>
            <a:lvl3pPr marL="1164662" indent="-231638">
              <a:spcBef>
                <a:spcPct val="30000"/>
              </a:spcBef>
              <a:defRPr sz="1200">
                <a:solidFill>
                  <a:schemeClr val="tx1"/>
                </a:solidFill>
                <a:latin typeface="Arial" pitchFamily="34" charset="0"/>
                <a:ea typeface="MS PGothic" pitchFamily="34" charset="-128"/>
              </a:defRPr>
            </a:lvl3pPr>
            <a:lvl4pPr marL="1631174" indent="-231638">
              <a:spcBef>
                <a:spcPct val="30000"/>
              </a:spcBef>
              <a:defRPr sz="1200">
                <a:solidFill>
                  <a:schemeClr val="tx1"/>
                </a:solidFill>
                <a:latin typeface="Arial" pitchFamily="34" charset="0"/>
                <a:ea typeface="MS PGothic" pitchFamily="34" charset="-128"/>
              </a:defRPr>
            </a:lvl4pPr>
            <a:lvl5pPr marL="2097687" indent="-231638">
              <a:spcBef>
                <a:spcPct val="30000"/>
              </a:spcBef>
              <a:defRPr sz="1200">
                <a:solidFill>
                  <a:schemeClr val="tx1"/>
                </a:solidFill>
                <a:latin typeface="Arial" pitchFamily="34" charset="0"/>
                <a:ea typeface="MS PGothic" pitchFamily="34" charset="-128"/>
              </a:defRPr>
            </a:lvl5pPr>
            <a:lvl6pPr marL="2564200" indent="-2316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30713" indent="-231638" eaLnBrk="0" fontAlgn="base" hangingPunct="0">
              <a:spcBef>
                <a:spcPct val="30000"/>
              </a:spcBef>
              <a:spcAft>
                <a:spcPct val="0"/>
              </a:spcAft>
              <a:defRPr sz="1200">
                <a:solidFill>
                  <a:schemeClr val="tx1"/>
                </a:solidFill>
                <a:latin typeface="Arial" pitchFamily="34" charset="0"/>
                <a:ea typeface="MS PGothic" pitchFamily="34" charset="-128"/>
              </a:defRPr>
            </a:lvl7pPr>
            <a:lvl8pPr marL="3497226" indent="-2316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3739" indent="-2316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E7639E70-A8D4-42C4-BAE2-99610DC28112}" type="slidenum">
              <a:rPr lang="en-GB" altLang="fr-FR" smtClean="0"/>
              <a:pPr>
                <a:spcBef>
                  <a:spcPct val="0"/>
                </a:spcBef>
                <a:defRPr/>
              </a:pPr>
              <a:t>30</a:t>
            </a:fld>
            <a:endParaRPr lang="en-GB"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D8832115-DE30-4707-8F0C-CED1FC7D07FA}"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Please use this mailbox when sending your e-mails, with your PO in Cc. </a:t>
            </a:r>
          </a:p>
          <a:p>
            <a:endParaRPr lang="en-GB" altLang="en-US"/>
          </a:p>
        </p:txBody>
      </p:sp>
      <p:sp>
        <p:nvSpPr>
          <p:cNvPr id="4" name="Slide Number Placeholder 3"/>
          <p:cNvSpPr>
            <a:spLocks noGrp="1"/>
          </p:cNvSpPr>
          <p:nvPr>
            <p:ph type="sldNum" sz="quarter" idx="5"/>
          </p:nvPr>
        </p:nvSpPr>
        <p:spPr/>
        <p:txBody>
          <a:bodyPr/>
          <a:lstStyle/>
          <a:p>
            <a:pPr>
              <a:defRPr/>
            </a:pPr>
            <a:fld id="{CED2DA11-151F-4EAA-B07F-9B5F4C6AEF38}"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2AA516B-55A9-4685-9AC5-7812D61AB348}" type="slidenum">
              <a:rPr lang="en-GB" smtClean="0"/>
              <a:pPr>
                <a:defRPr/>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4</a:t>
            </a:fld>
            <a:endParaRPr lang="en-GB"/>
          </a:p>
        </p:txBody>
      </p:sp>
    </p:spTree>
    <p:extLst>
      <p:ext uri="{BB962C8B-B14F-4D97-AF65-F5344CB8AC3E}">
        <p14:creationId xmlns:p14="http://schemas.microsoft.com/office/powerpoint/2010/main" val="332957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it the way your 147 projects are</a:t>
            </a:r>
            <a:r>
              <a:rPr lang="en-GB" baseline="0" dirty="0"/>
              <a:t> distributed across the globe</a:t>
            </a:r>
          </a:p>
          <a:p>
            <a:r>
              <a:rPr lang="en-GB" baseline="0" dirty="0"/>
              <a:t>The intensity of blue shows you the number of participations in each country (organisations are counted as many times as the number of projects they appear in)</a:t>
            </a:r>
          </a:p>
          <a:p>
            <a:endParaRPr lang="en-GB" baseline="0" dirty="0"/>
          </a:p>
          <a:p>
            <a:r>
              <a:rPr lang="en-GB" baseline="0" dirty="0"/>
              <a:t>Some observations</a:t>
            </a:r>
          </a:p>
          <a:p>
            <a:pPr marL="174416" indent="-174416">
              <a:buFont typeface="Arial" panose="020B0604020202020204" pitchFamily="34" charset="0"/>
              <a:buChar char="•"/>
            </a:pPr>
            <a:r>
              <a:rPr lang="en-GB" b="1" baseline="0" dirty="0"/>
              <a:t>AFRICA</a:t>
            </a:r>
            <a:r>
              <a:rPr lang="en-GB" baseline="0" dirty="0"/>
              <a:t> a lot of grey areas they mean that no project will be implemented in these countries</a:t>
            </a:r>
          </a:p>
          <a:p>
            <a:pPr marL="174416" indent="-174416">
              <a:buFont typeface="Arial" panose="020B0604020202020204" pitchFamily="34" charset="0"/>
              <a:buChar char="•"/>
            </a:pPr>
            <a:r>
              <a:rPr lang="en-GB" b="0" baseline="0" dirty="0"/>
              <a:t>AFGHANISTAN, Papua New-Guinea, Venezuela</a:t>
            </a:r>
            <a:r>
              <a:rPr lang="en-GB" baseline="0" dirty="0"/>
              <a:t> are other countries clearly visible on the map with no project in 2018</a:t>
            </a:r>
          </a:p>
          <a:p>
            <a:pPr marL="174416" indent="-174416">
              <a:buFont typeface="Arial" panose="020B0604020202020204" pitchFamily="34" charset="0"/>
              <a:buChar char="•"/>
            </a:pPr>
            <a:r>
              <a:rPr lang="en-GB" baseline="0" dirty="0"/>
              <a:t>In terms of </a:t>
            </a:r>
            <a:r>
              <a:rPr lang="en-GB" b="1" baseline="0" dirty="0"/>
              <a:t>active participants</a:t>
            </a:r>
            <a:r>
              <a:rPr lang="en-GB" baseline="0" dirty="0"/>
              <a:t>: INDIA, SERBIA (last year as partner country), Russia, Kazakhstan, Ukraine, Algeria, Egypt, Colombia…</a:t>
            </a:r>
          </a:p>
          <a:p>
            <a:endParaRPr lang="en-GB" baseline="0" dirty="0"/>
          </a:p>
          <a:p>
            <a:r>
              <a:rPr lang="en-GB" baseline="0" dirty="0"/>
              <a:t>IN  terms of number of projects per region we can see that ASIA and the MEDITERANEAN regions are those with more projects (/the largest allocated budget) followed by the WESTERN BLKNS, EASTERN EUROPE and LATIN AMERICA</a:t>
            </a:r>
          </a:p>
          <a:p>
            <a:endParaRPr lang="en-GB" baseline="0" dirty="0"/>
          </a:p>
          <a:p>
            <a:r>
              <a:rPr lang="en-GB" baseline="0" dirty="0"/>
              <a:t>As we could see in the first two slides of the presentation a lot remains to be done for implementing more CBHE projects in sub-</a:t>
            </a:r>
            <a:r>
              <a:rPr lang="en-GB" baseline="0" dirty="0" err="1"/>
              <a:t>saharian</a:t>
            </a:r>
            <a:r>
              <a:rPr lang="en-GB" baseline="0" dirty="0"/>
              <a:t> Africa</a:t>
            </a:r>
          </a:p>
          <a:p>
            <a:r>
              <a:rPr lang="en-GB" baseline="0" dirty="0"/>
              <a:t>  </a:t>
            </a:r>
            <a:endParaRPr lang="en-GB" dirty="0"/>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5</a:t>
            </a:fld>
            <a:endParaRPr lang="en-GB"/>
          </a:p>
        </p:txBody>
      </p:sp>
    </p:spTree>
    <p:extLst>
      <p:ext uri="{BB962C8B-B14F-4D97-AF65-F5344CB8AC3E}">
        <p14:creationId xmlns:p14="http://schemas.microsoft.com/office/powerpoint/2010/main" val="397304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r>
              <a:rPr lang="fr-BE" dirty="0" err="1"/>
              <a:t>We</a:t>
            </a:r>
            <a:r>
              <a:rPr lang="fr-BE" baseline="0" dirty="0"/>
              <a:t> </a:t>
            </a:r>
            <a:r>
              <a:rPr lang="fr-BE" baseline="0" dirty="0" err="1"/>
              <a:t>believed</a:t>
            </a:r>
            <a:r>
              <a:rPr lang="fr-BE" baseline="0" dirty="0"/>
              <a:t> </a:t>
            </a:r>
            <a:r>
              <a:rPr lang="fr-BE" baseline="0" dirty="0" err="1"/>
              <a:t>it</a:t>
            </a:r>
            <a:r>
              <a:rPr lang="fr-BE" baseline="0" dirty="0"/>
              <a:t> </a:t>
            </a:r>
            <a:r>
              <a:rPr lang="fr-BE" baseline="0" dirty="0" err="1"/>
              <a:t>would</a:t>
            </a:r>
            <a:r>
              <a:rPr lang="fr-BE" baseline="0" dirty="0"/>
              <a:t> </a:t>
            </a:r>
            <a:r>
              <a:rPr lang="fr-BE" baseline="0" dirty="0" err="1"/>
              <a:t>be</a:t>
            </a:r>
            <a:r>
              <a:rPr lang="fr-BE" baseline="0" dirty="0"/>
              <a:t> </a:t>
            </a:r>
            <a:r>
              <a:rPr lang="fr-BE" baseline="0" dirty="0" err="1"/>
              <a:t>interesting</a:t>
            </a:r>
            <a:r>
              <a:rPr lang="fr-BE" baseline="0" dirty="0"/>
              <a:t> to show </a:t>
            </a:r>
            <a:r>
              <a:rPr lang="fr-BE" baseline="0" dirty="0" err="1"/>
              <a:t>what</a:t>
            </a:r>
            <a:r>
              <a:rPr lang="fr-BE" baseline="0" dirty="0"/>
              <a:t> lies </a:t>
            </a:r>
            <a:r>
              <a:rPr lang="fr-BE" baseline="0" dirty="0" err="1"/>
              <a:t>behind</a:t>
            </a:r>
            <a:r>
              <a:rPr lang="fr-BE" baseline="0" dirty="0"/>
              <a:t> </a:t>
            </a:r>
            <a:r>
              <a:rPr lang="fr-BE" baseline="0" dirty="0" err="1"/>
              <a:t>these</a:t>
            </a:r>
            <a:r>
              <a:rPr lang="fr-BE" baseline="0" dirty="0"/>
              <a:t> figures, </a:t>
            </a:r>
            <a:r>
              <a:rPr lang="fr-BE" baseline="0" dirty="0" err="1"/>
              <a:t>what</a:t>
            </a:r>
            <a:r>
              <a:rPr lang="fr-BE" baseline="0" dirty="0"/>
              <a:t> type of are </a:t>
            </a:r>
            <a:r>
              <a:rPr lang="fr-BE" baseline="0" dirty="0" err="1"/>
              <a:t>projects</a:t>
            </a:r>
            <a:r>
              <a:rPr lang="fr-BE" baseline="0" dirty="0"/>
              <a:t> are </a:t>
            </a:r>
            <a:r>
              <a:rPr lang="fr-BE" baseline="0" dirty="0" err="1"/>
              <a:t>these</a:t>
            </a:r>
            <a:r>
              <a:rPr lang="fr-BE" baseline="0" dirty="0"/>
              <a:t> CBHE </a:t>
            </a:r>
            <a:r>
              <a:rPr lang="fr-BE" baseline="0" dirty="0" err="1"/>
              <a:t>projects</a:t>
            </a:r>
            <a:endParaRPr lang="fr-BE" baseline="0" dirty="0"/>
          </a:p>
          <a:p>
            <a:pPr algn="just">
              <a:defRPr/>
            </a:pPr>
            <a:endParaRPr lang="fr-BE" baseline="0" dirty="0"/>
          </a:p>
          <a:p>
            <a:pPr algn="just">
              <a:defRPr/>
            </a:pPr>
            <a:r>
              <a:rPr lang="fr-BE" baseline="0" dirty="0"/>
              <a:t>For </a:t>
            </a:r>
            <a:r>
              <a:rPr lang="fr-BE" baseline="0" dirty="0" err="1"/>
              <a:t>that</a:t>
            </a:r>
            <a:r>
              <a:rPr lang="fr-BE" baseline="0" dirty="0"/>
              <a:t> I </a:t>
            </a:r>
            <a:r>
              <a:rPr lang="fr-BE" baseline="0" dirty="0" err="1"/>
              <a:t>will</a:t>
            </a:r>
            <a:r>
              <a:rPr lang="fr-BE" baseline="0" dirty="0"/>
              <a:t> </a:t>
            </a:r>
            <a:r>
              <a:rPr lang="fr-BE" baseline="0" dirty="0" err="1"/>
              <a:t>kindly</a:t>
            </a:r>
            <a:r>
              <a:rPr lang="fr-BE" baseline="0" dirty="0"/>
              <a:t> invite the </a:t>
            </a:r>
            <a:r>
              <a:rPr lang="fr-BE" baseline="0" dirty="0" err="1"/>
              <a:t>representatives</a:t>
            </a:r>
            <a:r>
              <a:rPr lang="fr-BE" baseline="0" dirty="0"/>
              <a:t> of 5 CBHE </a:t>
            </a:r>
            <a:r>
              <a:rPr lang="fr-BE" baseline="0" dirty="0" err="1"/>
              <a:t>projects</a:t>
            </a:r>
            <a:r>
              <a:rPr lang="fr-BE" baseline="0" dirty="0"/>
              <a:t> to come to the stage and to tell us in a few </a:t>
            </a:r>
            <a:r>
              <a:rPr lang="fr-BE" baseline="0" dirty="0" err="1"/>
              <a:t>words</a:t>
            </a:r>
            <a:r>
              <a:rPr lang="fr-BE" baseline="0" dirty="0"/>
              <a:t> </a:t>
            </a:r>
            <a:r>
              <a:rPr lang="fr-BE" baseline="0" dirty="0" err="1"/>
              <a:t>what</a:t>
            </a:r>
            <a:r>
              <a:rPr lang="fr-BE" baseline="0" dirty="0"/>
              <a:t> </a:t>
            </a:r>
            <a:r>
              <a:rPr lang="fr-BE" baseline="0" dirty="0" err="1"/>
              <a:t>will</a:t>
            </a:r>
            <a:r>
              <a:rPr lang="fr-BE" baseline="0" dirty="0"/>
              <a:t> </a:t>
            </a:r>
            <a:r>
              <a:rPr lang="fr-BE" baseline="0" dirty="0" err="1"/>
              <a:t>their</a:t>
            </a:r>
            <a:r>
              <a:rPr lang="fr-BE" baseline="0" dirty="0"/>
              <a:t> </a:t>
            </a:r>
            <a:r>
              <a:rPr lang="fr-BE" baseline="0" dirty="0" err="1"/>
              <a:t>project</a:t>
            </a:r>
            <a:r>
              <a:rPr lang="fr-BE" baseline="0" dirty="0"/>
              <a:t> </a:t>
            </a:r>
            <a:r>
              <a:rPr lang="fr-BE" baseline="0" dirty="0" err="1"/>
              <a:t>be</a:t>
            </a:r>
            <a:r>
              <a:rPr lang="fr-BE" baseline="0" dirty="0"/>
              <a:t>, i.e. </a:t>
            </a:r>
          </a:p>
          <a:p>
            <a:pPr marL="174416" indent="-174416" algn="just">
              <a:buFont typeface="Arial" panose="020B0604020202020204" pitchFamily="34" charset="0"/>
              <a:buChar char="•"/>
              <a:defRPr/>
            </a:pPr>
            <a:r>
              <a:rPr lang="fr-BE" baseline="0" dirty="0"/>
              <a:t>To </a:t>
            </a:r>
            <a:r>
              <a:rPr lang="fr-BE" baseline="0" dirty="0" err="1"/>
              <a:t>what</a:t>
            </a:r>
            <a:r>
              <a:rPr lang="fr-BE" baseline="0" dirty="0"/>
              <a:t> </a:t>
            </a:r>
            <a:r>
              <a:rPr lang="fr-BE" baseline="0" dirty="0" err="1"/>
              <a:t>needs</a:t>
            </a:r>
            <a:r>
              <a:rPr lang="fr-BE" baseline="0" dirty="0"/>
              <a:t> </a:t>
            </a:r>
            <a:r>
              <a:rPr lang="fr-BE" baseline="0" dirty="0" err="1"/>
              <a:t>does</a:t>
            </a:r>
            <a:r>
              <a:rPr lang="fr-BE" baseline="0" dirty="0"/>
              <a:t> </a:t>
            </a:r>
            <a:r>
              <a:rPr lang="fr-BE" baseline="0" dirty="0" err="1"/>
              <a:t>it</a:t>
            </a:r>
            <a:r>
              <a:rPr lang="fr-BE" baseline="0" dirty="0"/>
              <a:t> </a:t>
            </a:r>
            <a:r>
              <a:rPr lang="fr-BE" baseline="0" dirty="0" err="1"/>
              <a:t>respond</a:t>
            </a:r>
            <a:r>
              <a:rPr lang="fr-BE" baseline="0" dirty="0"/>
              <a:t> ?</a:t>
            </a:r>
          </a:p>
          <a:p>
            <a:pPr marL="174416" indent="-174416" algn="just">
              <a:buFont typeface="Arial" panose="020B0604020202020204" pitchFamily="34" charset="0"/>
              <a:buChar char="•"/>
              <a:defRPr/>
            </a:pPr>
            <a:r>
              <a:rPr lang="fr-BE" baseline="0" dirty="0"/>
              <a:t>How has </a:t>
            </a:r>
            <a:r>
              <a:rPr lang="fr-BE" baseline="0" dirty="0" err="1"/>
              <a:t>it</a:t>
            </a:r>
            <a:r>
              <a:rPr lang="fr-BE" baseline="0" dirty="0"/>
              <a:t>  been </a:t>
            </a:r>
            <a:r>
              <a:rPr lang="fr-BE" baseline="0" dirty="0" err="1"/>
              <a:t>prepared</a:t>
            </a:r>
            <a:r>
              <a:rPr lang="fr-BE" baseline="0" dirty="0"/>
              <a:t> ?</a:t>
            </a:r>
          </a:p>
          <a:p>
            <a:pPr marL="174416" indent="-174416" algn="just">
              <a:buFont typeface="Arial" panose="020B0604020202020204" pitchFamily="34" charset="0"/>
              <a:buChar char="•"/>
              <a:defRPr/>
            </a:pPr>
            <a:r>
              <a:rPr lang="fr-BE" baseline="0" dirty="0" err="1"/>
              <a:t>What</a:t>
            </a:r>
            <a:r>
              <a:rPr lang="fr-BE" baseline="0" dirty="0"/>
              <a:t> are the </a:t>
            </a:r>
            <a:r>
              <a:rPr lang="fr-BE" baseline="0" dirty="0" err="1"/>
              <a:t>expected</a:t>
            </a:r>
            <a:r>
              <a:rPr lang="fr-BE" baseline="0" dirty="0"/>
              <a:t> </a:t>
            </a:r>
            <a:r>
              <a:rPr lang="fr-BE" baseline="0" dirty="0" err="1"/>
              <a:t>ouputs</a:t>
            </a:r>
            <a:r>
              <a:rPr lang="fr-BE" baseline="0" dirty="0"/>
              <a:t> </a:t>
            </a:r>
            <a:r>
              <a:rPr lang="fr-BE" baseline="0" dirty="0" err="1"/>
              <a:t>after</a:t>
            </a:r>
            <a:r>
              <a:rPr lang="fr-BE" baseline="0" dirty="0"/>
              <a:t> the </a:t>
            </a:r>
            <a:r>
              <a:rPr lang="fr-BE" baseline="0" dirty="0" err="1"/>
              <a:t>funding</a:t>
            </a:r>
            <a:r>
              <a:rPr lang="fr-BE" baseline="0" dirty="0"/>
              <a:t> </a:t>
            </a:r>
            <a:r>
              <a:rPr lang="fr-BE" baseline="0" dirty="0" err="1"/>
              <a:t>period</a:t>
            </a:r>
            <a:r>
              <a:rPr lang="fr-BE" baseline="0" dirty="0"/>
              <a:t> ?</a:t>
            </a:r>
          </a:p>
          <a:p>
            <a:pPr algn="just">
              <a:defRPr/>
            </a:pPr>
            <a:endParaRPr lang="fr-BE" baseline="0" dirty="0"/>
          </a:p>
          <a:p>
            <a:pPr algn="just">
              <a:defRPr/>
            </a:pPr>
            <a:r>
              <a:rPr lang="fr-BE" dirty="0"/>
              <a:t>I </a:t>
            </a:r>
            <a:r>
              <a:rPr lang="fr-BE" dirty="0" err="1"/>
              <a:t>would</a:t>
            </a:r>
            <a:r>
              <a:rPr lang="fr-BE" dirty="0"/>
              <a:t> </a:t>
            </a:r>
            <a:r>
              <a:rPr lang="fr-BE" dirty="0" err="1"/>
              <a:t>like</a:t>
            </a:r>
            <a:r>
              <a:rPr lang="fr-BE" baseline="0" dirty="0"/>
              <a:t> to </a:t>
            </a:r>
            <a:r>
              <a:rPr lang="fr-BE" baseline="0" dirty="0" err="1"/>
              <a:t>reassure</a:t>
            </a:r>
            <a:r>
              <a:rPr lang="fr-BE" baseline="0" dirty="0"/>
              <a:t> the 142 </a:t>
            </a:r>
            <a:r>
              <a:rPr lang="fr-BE" baseline="0" dirty="0" err="1"/>
              <a:t>projects</a:t>
            </a:r>
            <a:r>
              <a:rPr lang="fr-BE" baseline="0" dirty="0"/>
              <a:t> I </a:t>
            </a:r>
            <a:r>
              <a:rPr lang="fr-BE" baseline="0" dirty="0" err="1"/>
              <a:t>will</a:t>
            </a:r>
            <a:r>
              <a:rPr lang="fr-BE" baseline="0" dirty="0"/>
              <a:t> not invite on the stage: I have no </a:t>
            </a:r>
            <a:r>
              <a:rPr lang="fr-BE" baseline="0" dirty="0" err="1"/>
              <a:t>reason</a:t>
            </a:r>
            <a:r>
              <a:rPr lang="fr-BE" baseline="0" dirty="0"/>
              <a:t> to </a:t>
            </a:r>
            <a:r>
              <a:rPr lang="fr-BE" baseline="0" dirty="0" err="1"/>
              <a:t>doubts</a:t>
            </a:r>
            <a:r>
              <a:rPr lang="fr-BE" baseline="0" dirty="0"/>
              <a:t> </a:t>
            </a:r>
            <a:r>
              <a:rPr lang="fr-BE" baseline="0" dirty="0" err="1"/>
              <a:t>that</a:t>
            </a:r>
            <a:r>
              <a:rPr lang="fr-BE" baseline="0" dirty="0"/>
              <a:t> </a:t>
            </a:r>
            <a:r>
              <a:rPr lang="fr-BE" baseline="0" dirty="0" err="1"/>
              <a:t>yours</a:t>
            </a:r>
            <a:r>
              <a:rPr lang="fr-BE" baseline="0" dirty="0"/>
              <a:t> are as </a:t>
            </a:r>
            <a:r>
              <a:rPr lang="fr-BE" baseline="0" dirty="0" err="1"/>
              <a:t>certainly</a:t>
            </a:r>
            <a:r>
              <a:rPr lang="fr-BE" baseline="0" dirty="0"/>
              <a:t> as good as </a:t>
            </a:r>
            <a:r>
              <a:rPr lang="fr-BE" baseline="0" dirty="0" err="1"/>
              <a:t>those</a:t>
            </a:r>
            <a:r>
              <a:rPr lang="fr-BE" baseline="0" dirty="0"/>
              <a:t> </a:t>
            </a:r>
            <a:r>
              <a:rPr lang="fr-BE" baseline="0" dirty="0" err="1"/>
              <a:t>that</a:t>
            </a:r>
            <a:r>
              <a:rPr lang="fr-BE" baseline="0" dirty="0"/>
              <a:t> </a:t>
            </a:r>
            <a:r>
              <a:rPr lang="fr-BE" baseline="0" dirty="0" err="1"/>
              <a:t>will</a:t>
            </a:r>
            <a:r>
              <a:rPr lang="fr-BE" baseline="0" dirty="0"/>
              <a:t> </a:t>
            </a:r>
            <a:r>
              <a:rPr lang="fr-BE" baseline="0" dirty="0" err="1"/>
              <a:t>be</a:t>
            </a:r>
            <a:r>
              <a:rPr lang="fr-BE" baseline="0" dirty="0"/>
              <a:t> </a:t>
            </a:r>
            <a:r>
              <a:rPr lang="fr-BE" baseline="0" dirty="0" err="1"/>
              <a:t>presented</a:t>
            </a:r>
            <a:r>
              <a:rPr lang="fr-BE" baseline="0" dirty="0"/>
              <a:t>,  but </a:t>
            </a:r>
            <a:r>
              <a:rPr lang="fr-BE" baseline="0" dirty="0" err="1"/>
              <a:t>with</a:t>
            </a:r>
            <a:r>
              <a:rPr lang="fr-BE" baseline="0" dirty="0"/>
              <a:t> the support of </a:t>
            </a:r>
            <a:r>
              <a:rPr lang="fr-BE" baseline="0" dirty="0" err="1"/>
              <a:t>my</a:t>
            </a:r>
            <a:r>
              <a:rPr lang="fr-BE" baseline="0" dirty="0"/>
              <a:t> </a:t>
            </a:r>
            <a:r>
              <a:rPr lang="fr-BE" baseline="0" dirty="0" err="1"/>
              <a:t>colleagues</a:t>
            </a:r>
            <a:r>
              <a:rPr lang="fr-BE" baseline="0" dirty="0"/>
              <a:t> in the Agency </a:t>
            </a:r>
            <a:r>
              <a:rPr lang="fr-BE" baseline="0" dirty="0" err="1"/>
              <a:t>we</a:t>
            </a:r>
            <a:r>
              <a:rPr lang="fr-BE" baseline="0" dirty="0"/>
              <a:t> </a:t>
            </a:r>
            <a:r>
              <a:rPr lang="fr-BE" baseline="0" dirty="0" err="1"/>
              <a:t>wanted</a:t>
            </a:r>
            <a:r>
              <a:rPr lang="fr-BE" baseline="0" dirty="0"/>
              <a:t> to show </a:t>
            </a:r>
            <a:r>
              <a:rPr lang="fr-BE" baseline="0" dirty="0" err="1"/>
              <a:t>you</a:t>
            </a:r>
            <a:r>
              <a:rPr lang="fr-BE" baseline="0" dirty="0"/>
              <a:t> a diverse </a:t>
            </a:r>
            <a:r>
              <a:rPr lang="fr-BE" baseline="0" dirty="0" err="1"/>
              <a:t>picture</a:t>
            </a:r>
            <a:r>
              <a:rPr lang="fr-BE" baseline="0" dirty="0"/>
              <a:t> of </a:t>
            </a:r>
            <a:r>
              <a:rPr lang="fr-BE" baseline="0" dirty="0" err="1"/>
              <a:t>what</a:t>
            </a:r>
            <a:r>
              <a:rPr lang="fr-BE" baseline="0" dirty="0"/>
              <a:t> </a:t>
            </a:r>
            <a:r>
              <a:rPr lang="fr-BE" baseline="0" dirty="0" err="1"/>
              <a:t>will</a:t>
            </a:r>
            <a:r>
              <a:rPr lang="fr-BE" baseline="0" dirty="0"/>
              <a:t> </a:t>
            </a:r>
            <a:r>
              <a:rPr lang="fr-BE" baseline="0" dirty="0" err="1"/>
              <a:t>be</a:t>
            </a:r>
            <a:r>
              <a:rPr lang="fr-BE" baseline="0" dirty="0"/>
              <a:t> CBHE in action as </a:t>
            </a:r>
            <a:r>
              <a:rPr lang="fr-BE" baseline="0" dirty="0" err="1"/>
              <a:t>from</a:t>
            </a:r>
            <a:r>
              <a:rPr lang="fr-BE" baseline="0" dirty="0"/>
              <a:t> 2019.</a:t>
            </a:r>
          </a:p>
          <a:p>
            <a:pPr algn="just">
              <a:defRPr/>
            </a:pPr>
            <a:endParaRPr lang="fr-BE" baseline="0" dirty="0"/>
          </a:p>
          <a:p>
            <a:pPr algn="just">
              <a:defRPr/>
            </a:pPr>
            <a:r>
              <a:rPr lang="fr-BE" dirty="0"/>
              <a:t>I Invite the </a:t>
            </a:r>
            <a:r>
              <a:rPr lang="fr-BE" dirty="0" err="1"/>
              <a:t>project</a:t>
            </a:r>
            <a:r>
              <a:rPr lang="fr-BE" dirty="0"/>
              <a:t> </a:t>
            </a:r>
            <a:r>
              <a:rPr lang="fr-BE" dirty="0" err="1"/>
              <a:t>representatives</a:t>
            </a:r>
            <a:r>
              <a:rPr lang="fr-BE" dirty="0"/>
              <a:t> to </a:t>
            </a:r>
            <a:r>
              <a:rPr lang="fr-BE" dirty="0" err="1"/>
              <a:t>be</a:t>
            </a:r>
            <a:r>
              <a:rPr lang="fr-BE" dirty="0"/>
              <a:t> </a:t>
            </a:r>
            <a:r>
              <a:rPr lang="fr-BE" dirty="0" err="1"/>
              <a:t>brief</a:t>
            </a:r>
            <a:r>
              <a:rPr lang="fr-BE" dirty="0"/>
              <a:t> </a:t>
            </a:r>
            <a:r>
              <a:rPr lang="fr-BE" dirty="0" err="1"/>
              <a:t>otherwise</a:t>
            </a:r>
            <a:r>
              <a:rPr lang="fr-BE" baseline="0" dirty="0"/>
              <a:t> I </a:t>
            </a:r>
            <a:r>
              <a:rPr lang="fr-BE" baseline="0" dirty="0" err="1"/>
              <a:t>will</a:t>
            </a:r>
            <a:r>
              <a:rPr lang="fr-BE" baseline="0" dirty="0"/>
              <a:t> not </a:t>
            </a:r>
            <a:r>
              <a:rPr lang="fr-BE" baseline="0" dirty="0" err="1"/>
              <a:t>hesitate</a:t>
            </a:r>
            <a:r>
              <a:rPr lang="fr-BE" baseline="0" dirty="0"/>
              <a:t> to </a:t>
            </a:r>
            <a:r>
              <a:rPr lang="fr-BE" baseline="0" dirty="0" err="1"/>
              <a:t>take</a:t>
            </a:r>
            <a:r>
              <a:rPr lang="fr-BE" baseline="0" dirty="0"/>
              <a:t> back the microphone</a:t>
            </a:r>
          </a:p>
          <a:p>
            <a:pPr algn="just">
              <a:defRPr/>
            </a:pPr>
            <a:endParaRPr lang="fr-BE" dirty="0"/>
          </a:p>
        </p:txBody>
      </p:sp>
      <p:sp>
        <p:nvSpPr>
          <p:cNvPr id="4" name="Slide Number Placeholder 3"/>
          <p:cNvSpPr>
            <a:spLocks noGrp="1"/>
          </p:cNvSpPr>
          <p:nvPr>
            <p:ph type="sldNum" sz="quarter" idx="5"/>
          </p:nvPr>
        </p:nvSpPr>
        <p:spPr/>
        <p:txBody>
          <a:bodyPr/>
          <a:lstStyle/>
          <a:p>
            <a:pPr>
              <a:defRPr/>
            </a:pPr>
            <a:fld id="{6A468B4A-1973-43BF-A0EF-1802C066EE58}" type="slidenum">
              <a:rPr lang="en-GB" altLang="en-US" smtClean="0"/>
              <a:pPr>
                <a:defRPr/>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Nelson Rodrigues - University of Coimbra</a:t>
            </a:r>
          </a:p>
          <a:p>
            <a:r>
              <a:rPr lang="en-GB" dirty="0" err="1"/>
              <a:t>Sónia</a:t>
            </a:r>
            <a:r>
              <a:rPr lang="en-GB" dirty="0"/>
              <a:t> Silva </a:t>
            </a:r>
            <a:r>
              <a:rPr lang="en-GB" dirty="0" err="1"/>
              <a:t>Victória</a:t>
            </a:r>
            <a:r>
              <a:rPr lang="en-GB" dirty="0"/>
              <a:t> - University of Cape Verde </a:t>
            </a:r>
            <a:endParaRPr lang="it-IT" dirty="0">
              <a:latin typeface="Arial" charset="0"/>
            </a:endParaRPr>
          </a:p>
          <a:p>
            <a:endParaRPr lang="it-IT" dirty="0">
              <a:latin typeface="Arial" charset="0"/>
            </a:endParaRPr>
          </a:p>
          <a:p>
            <a:r>
              <a:rPr lang="en-GB" b="1" dirty="0">
                <a:latin typeface="Arial" charset="0"/>
              </a:rPr>
              <a:t>Angola, Mozambique, Cape Verde</a:t>
            </a:r>
            <a:endParaRPr lang="en-GB" dirty="0">
              <a:latin typeface="Arial" charset="0"/>
            </a:endParaRPr>
          </a:p>
          <a:p>
            <a:r>
              <a:rPr lang="en-GB" dirty="0">
                <a:latin typeface="Arial" charset="0"/>
              </a:rPr>
              <a:t> </a:t>
            </a:r>
          </a:p>
          <a:p>
            <a:pPr lvl="0"/>
            <a:r>
              <a:rPr lang="en-GB" dirty="0">
                <a:latin typeface="Arial" charset="0"/>
              </a:rPr>
              <a:t>In line with the national strategies of the Development and Education in the target countries the project addresses </a:t>
            </a:r>
            <a:r>
              <a:rPr lang="en-GB" b="1" dirty="0">
                <a:latin typeface="Arial" charset="0"/>
              </a:rPr>
              <a:t>sustainable use of mineral recourses, tackles root causes of poverty and aims at inclusive growth</a:t>
            </a:r>
            <a:endParaRPr lang="en-GB" dirty="0">
              <a:latin typeface="Arial" charset="0"/>
            </a:endParaRPr>
          </a:p>
          <a:p>
            <a:r>
              <a:rPr lang="en-GB" dirty="0">
                <a:latin typeface="Arial" charset="0"/>
              </a:rPr>
              <a:t> </a:t>
            </a:r>
          </a:p>
          <a:p>
            <a:pPr lvl="0"/>
            <a:r>
              <a:rPr lang="en-GB" b="1" dirty="0">
                <a:latin typeface="Arial" charset="0"/>
              </a:rPr>
              <a:t>Individual/local level</a:t>
            </a:r>
            <a:r>
              <a:rPr lang="en-GB" dirty="0">
                <a:latin typeface="Arial" charset="0"/>
              </a:rPr>
              <a:t>: Mining and Geology related areas are considered as highly attractive for ACP young generation of university candidates. </a:t>
            </a:r>
          </a:p>
          <a:p>
            <a:pPr lvl="1"/>
            <a:r>
              <a:rPr lang="en-GB" dirty="0">
                <a:latin typeface="Arial" charset="0"/>
              </a:rPr>
              <a:t>The students will receive training that  meets the modern requirements in the mining industry, </a:t>
            </a:r>
          </a:p>
          <a:p>
            <a:pPr lvl="1"/>
            <a:r>
              <a:rPr lang="en-GB" dirty="0">
                <a:latin typeface="Arial" charset="0"/>
              </a:rPr>
              <a:t>development of students start-up projects; </a:t>
            </a:r>
          </a:p>
          <a:p>
            <a:pPr lvl="1"/>
            <a:r>
              <a:rPr lang="en-GB" dirty="0">
                <a:latin typeface="Arial" charset="0"/>
              </a:rPr>
              <a:t>The project aims  to foster equality and opportunities for the disadvantages groups aiming to get enrolled a certain % of women and disadvantaged  groups for the degree</a:t>
            </a:r>
          </a:p>
          <a:p>
            <a:r>
              <a:rPr lang="en-GB" dirty="0">
                <a:latin typeface="Arial" charset="0"/>
              </a:rPr>
              <a:t> </a:t>
            </a:r>
          </a:p>
          <a:p>
            <a:pPr lvl="0"/>
            <a:r>
              <a:rPr lang="en-GB" b="1" dirty="0">
                <a:latin typeface="Arial" charset="0"/>
              </a:rPr>
              <a:t>Institutional level</a:t>
            </a:r>
            <a:endParaRPr lang="en-GB" dirty="0">
              <a:latin typeface="Arial" charset="0"/>
            </a:endParaRPr>
          </a:p>
          <a:p>
            <a:r>
              <a:rPr lang="en-GB" dirty="0">
                <a:latin typeface="Arial" charset="0"/>
              </a:rPr>
              <a:t> </a:t>
            </a:r>
          </a:p>
          <a:p>
            <a:pPr lvl="0"/>
            <a:r>
              <a:rPr lang="en-GB" b="1" dirty="0">
                <a:latin typeface="Arial" charset="0"/>
              </a:rPr>
              <a:t>Regional level</a:t>
            </a:r>
            <a:r>
              <a:rPr lang="en-GB" dirty="0">
                <a:latin typeface="Arial" charset="0"/>
              </a:rPr>
              <a:t> – improvement of national mining standards, quality and production, and social services;</a:t>
            </a:r>
          </a:p>
          <a:p>
            <a:r>
              <a:rPr lang="en-GB" dirty="0">
                <a:latin typeface="Arial" charset="0"/>
              </a:rPr>
              <a:t> </a:t>
            </a:r>
          </a:p>
          <a:p>
            <a:pPr lvl="0"/>
            <a:r>
              <a:rPr lang="en-GB" dirty="0">
                <a:latin typeface="Arial" charset="0"/>
              </a:rPr>
              <a:t> </a:t>
            </a:r>
            <a:r>
              <a:rPr lang="en-GB" b="1" dirty="0">
                <a:latin typeface="Arial" charset="0"/>
              </a:rPr>
              <a:t>European level</a:t>
            </a:r>
            <a:r>
              <a:rPr lang="en-GB" dirty="0">
                <a:latin typeface="Arial" charset="0"/>
              </a:rPr>
              <a:t> – employment in the EU, development of joint educational and R&amp;D projects with EU enterprises, establishment subsidiary of EU enterprises in ACP countries;</a:t>
            </a:r>
          </a:p>
          <a:p>
            <a:r>
              <a:rPr lang="en-GB" dirty="0">
                <a:latin typeface="Arial" charset="0"/>
              </a:rPr>
              <a:t> </a:t>
            </a:r>
          </a:p>
          <a:p>
            <a:r>
              <a:rPr lang="en-GB" dirty="0">
                <a:latin typeface="Arial" charset="0"/>
              </a:rPr>
              <a:t> </a:t>
            </a:r>
          </a:p>
          <a:p>
            <a:r>
              <a:rPr lang="en-GB" dirty="0">
                <a:latin typeface="Arial" charset="0"/>
              </a:rPr>
              <a:t>The project  final result will be: </a:t>
            </a:r>
          </a:p>
          <a:p>
            <a:pPr lvl="0"/>
            <a:r>
              <a:rPr lang="en-GB" b="1" dirty="0">
                <a:latin typeface="Arial" charset="0"/>
              </a:rPr>
              <a:t>Five (5) Mining/Geology degrees</a:t>
            </a:r>
            <a:r>
              <a:rPr lang="en-GB" dirty="0">
                <a:latin typeface="Arial" charset="0"/>
              </a:rPr>
              <a:t> on BSc, MSc and  PHD level</a:t>
            </a:r>
          </a:p>
          <a:p>
            <a:pPr lvl="0"/>
            <a:r>
              <a:rPr lang="en-GB" dirty="0">
                <a:latin typeface="Arial" charset="0"/>
              </a:rPr>
              <a:t>Establish </a:t>
            </a:r>
            <a:r>
              <a:rPr lang="en-GB" b="1" dirty="0">
                <a:latin typeface="Arial" charset="0"/>
              </a:rPr>
              <a:t>a Geosciences Network</a:t>
            </a:r>
            <a:r>
              <a:rPr lang="en-GB" dirty="0">
                <a:latin typeface="Arial" charset="0"/>
              </a:rPr>
              <a:t> In African Caribbean and Pacific Countries by 2020</a:t>
            </a:r>
          </a:p>
          <a:p>
            <a:r>
              <a:rPr lang="en-GB" dirty="0">
                <a:latin typeface="Arial" charset="0"/>
              </a:rPr>
              <a:t> </a:t>
            </a:r>
          </a:p>
          <a:p>
            <a:r>
              <a:rPr lang="en-GB" dirty="0">
                <a:latin typeface="Arial" charset="0"/>
              </a:rPr>
              <a:t> </a:t>
            </a:r>
          </a:p>
          <a:p>
            <a:r>
              <a:rPr lang="en-GB" dirty="0">
                <a:latin typeface="Arial" charset="0"/>
              </a:rPr>
              <a:t>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47792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err="1"/>
              <a:t>Onoufriou</a:t>
            </a:r>
            <a:r>
              <a:rPr lang="en-GB" sz="2000" b="1" dirty="0"/>
              <a:t> Alexandros </a:t>
            </a:r>
            <a:r>
              <a:rPr lang="en-GB" dirty="0"/>
              <a:t>from </a:t>
            </a:r>
            <a:r>
              <a:rPr lang="en-GB" b="1" dirty="0"/>
              <a:t>Frederick University (Cyprus)</a:t>
            </a:r>
          </a:p>
          <a:p>
            <a:r>
              <a:rPr lang="en-GB" sz="2000" b="1" dirty="0" err="1"/>
              <a:t>Ramzy</a:t>
            </a:r>
            <a:r>
              <a:rPr lang="en-GB" sz="2000" b="1" dirty="0"/>
              <a:t> Omar</a:t>
            </a:r>
            <a:r>
              <a:rPr lang="en-GB" dirty="0"/>
              <a:t>  from </a:t>
            </a:r>
            <a:r>
              <a:rPr lang="en-GB" b="1" dirty="0"/>
              <a:t>Heliopolis University For Sustainable Development</a:t>
            </a:r>
            <a:r>
              <a:rPr lang="en-GB" dirty="0"/>
              <a:t> (Cairo)</a:t>
            </a:r>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8</a:t>
            </a:fld>
            <a:endParaRPr lang="en-GB"/>
          </a:p>
        </p:txBody>
      </p:sp>
    </p:spTree>
    <p:extLst>
      <p:ext uri="{BB962C8B-B14F-4D97-AF65-F5344CB8AC3E}">
        <p14:creationId xmlns:p14="http://schemas.microsoft.com/office/powerpoint/2010/main" val="287273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Coordinated in Jordan with a</a:t>
            </a:r>
            <a:r>
              <a:rPr lang="en-GB" baseline="0" dirty="0"/>
              <a:t> new coordinating HEI</a:t>
            </a:r>
          </a:p>
          <a:p>
            <a:endParaRPr lang="en-GB" baseline="0" dirty="0"/>
          </a:p>
          <a:p>
            <a:r>
              <a:rPr lang="en-GB" b="1" dirty="0"/>
              <a:t>Suleiman </a:t>
            </a:r>
            <a:r>
              <a:rPr lang="en-GB" b="1" dirty="0" err="1"/>
              <a:t>Alkhattab</a:t>
            </a:r>
            <a:r>
              <a:rPr lang="en-GB" dirty="0"/>
              <a:t> – Al Hussein Bin </a:t>
            </a:r>
            <a:r>
              <a:rPr lang="en-GB" dirty="0" err="1"/>
              <a:t>Talal</a:t>
            </a:r>
            <a:r>
              <a:rPr lang="en-GB" dirty="0"/>
              <a:t> University (JO)</a:t>
            </a:r>
            <a:r>
              <a:rPr lang="en-GB" baseline="0" dirty="0"/>
              <a:t> </a:t>
            </a:r>
          </a:p>
          <a:p>
            <a:r>
              <a:rPr lang="en-GB" b="1" dirty="0"/>
              <a:t>Omer </a:t>
            </a:r>
            <a:r>
              <a:rPr lang="en-GB" b="1" dirty="0" err="1"/>
              <a:t>Maaitah</a:t>
            </a:r>
            <a:r>
              <a:rPr lang="en-GB" dirty="0"/>
              <a:t> - </a:t>
            </a:r>
            <a:r>
              <a:rPr lang="en-GB" dirty="0" err="1"/>
              <a:t>Mutah</a:t>
            </a:r>
            <a:r>
              <a:rPr lang="en-GB" dirty="0"/>
              <a:t> University (</a:t>
            </a:r>
            <a:r>
              <a:rPr lang="en-GB" dirty="0" err="1"/>
              <a:t>Coord</a:t>
            </a:r>
            <a:r>
              <a:rPr lang="en-GB" dirty="0"/>
              <a:t> JO)</a:t>
            </a:r>
          </a:p>
          <a:p>
            <a:r>
              <a:rPr lang="en-GB" b="1" dirty="0"/>
              <a:t>Mohammad </a:t>
            </a:r>
            <a:r>
              <a:rPr lang="en-GB" b="1" dirty="0" err="1"/>
              <a:t>Saraireh</a:t>
            </a:r>
            <a:r>
              <a:rPr lang="en-GB" b="1" dirty="0"/>
              <a:t> </a:t>
            </a:r>
            <a:r>
              <a:rPr lang="en-GB" dirty="0"/>
              <a:t>- </a:t>
            </a:r>
            <a:r>
              <a:rPr lang="en-GB" dirty="0" err="1"/>
              <a:t>Mutah</a:t>
            </a:r>
            <a:r>
              <a:rPr lang="en-GB" dirty="0"/>
              <a:t> University  (</a:t>
            </a:r>
            <a:r>
              <a:rPr lang="en-GB" dirty="0" err="1"/>
              <a:t>Coord</a:t>
            </a:r>
            <a:r>
              <a:rPr lang="en-GB" dirty="0"/>
              <a:t> JO)</a:t>
            </a:r>
          </a:p>
        </p:txBody>
      </p:sp>
      <p:sp>
        <p:nvSpPr>
          <p:cNvPr id="4" name="Slide Number Placeholder 3"/>
          <p:cNvSpPr>
            <a:spLocks noGrp="1"/>
          </p:cNvSpPr>
          <p:nvPr>
            <p:ph type="sldNum" sz="quarter" idx="10"/>
          </p:nvPr>
        </p:nvSpPr>
        <p:spPr/>
        <p:txBody>
          <a:bodyPr/>
          <a:lstStyle/>
          <a:p>
            <a:pPr>
              <a:defRPr/>
            </a:pPr>
            <a:fld id="{E2CE659E-37AC-40BD-B34B-D3B82EA7ECF5}" type="slidenum">
              <a:rPr lang="en-GB" smtClean="0"/>
              <a:pPr>
                <a:defRPr/>
              </a:pPr>
              <a:t>9</a:t>
            </a:fld>
            <a:endParaRPr lang="en-GB"/>
          </a:p>
        </p:txBody>
      </p:sp>
    </p:spTree>
    <p:extLst>
      <p:ext uri="{BB962C8B-B14F-4D97-AF65-F5344CB8AC3E}">
        <p14:creationId xmlns:p14="http://schemas.microsoft.com/office/powerpoint/2010/main" val="400550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288" y="0"/>
            <a:ext cx="9920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Grp="1" noChangeArrowheads="1"/>
          </p:cNvSpPr>
          <p:nvPr>
            <p:ph type="subTitle" idx="1"/>
          </p:nvPr>
        </p:nvSpPr>
        <p:spPr>
          <a:xfrm>
            <a:off x="1485900" y="3886200"/>
            <a:ext cx="6934200" cy="1752600"/>
          </a:xfrm>
        </p:spPr>
        <p:txBody>
          <a:bodyPr/>
          <a:lstStyle>
            <a:lvl1pPr marL="0" indent="0" algn="ctr">
              <a:buFontTx/>
              <a:buNone/>
              <a:defRPr>
                <a:solidFill>
                  <a:schemeClr val="bg1"/>
                </a:solidFill>
              </a:defRPr>
            </a:lvl1pPr>
          </a:lstStyle>
          <a:p>
            <a:r>
              <a:rPr lang="en-US"/>
              <a:t>Click to edit Master subtitle style</a:t>
            </a:r>
            <a:endParaRPr lang="en-GB" dirty="0"/>
          </a:p>
        </p:txBody>
      </p:sp>
      <p:sp>
        <p:nvSpPr>
          <p:cNvPr id="390154" name="Rectangle 10"/>
          <p:cNvSpPr>
            <a:spLocks noGrp="1" noChangeArrowheads="1"/>
          </p:cNvSpPr>
          <p:nvPr>
            <p:ph type="ctrTitle"/>
          </p:nvPr>
        </p:nvSpPr>
        <p:spPr>
          <a:xfrm>
            <a:off x="755650" y="2155825"/>
            <a:ext cx="8420100" cy="1470025"/>
          </a:xfrm>
        </p:spPr>
        <p:txBody>
          <a:bodyPr/>
          <a:lstStyle>
            <a:lvl1pPr algn="ctr">
              <a:defRPr sz="3600">
                <a:solidFill>
                  <a:schemeClr val="bg1"/>
                </a:solidFill>
              </a:defRPr>
            </a:lvl1pPr>
          </a:lstStyle>
          <a:p>
            <a:r>
              <a:rPr lang="en-US"/>
              <a:t>Click to edit Master title style</a:t>
            </a:r>
            <a:endParaRPr lang="en-GB" dirty="0"/>
          </a:p>
        </p:txBody>
      </p:sp>
      <p:sp>
        <p:nvSpPr>
          <p:cNvPr id="5" name="Rectangle 6"/>
          <p:cNvSpPr>
            <a:spLocks noGrp="1" noChangeArrowheads="1"/>
          </p:cNvSpPr>
          <p:nvPr>
            <p:ph type="dt" sz="half" idx="10"/>
          </p:nvPr>
        </p:nvSpPr>
        <p:spPr>
          <a:xfrm>
            <a:off x="736600" y="6245225"/>
            <a:ext cx="2311400" cy="476250"/>
          </a:xfrm>
        </p:spPr>
        <p:txBody>
          <a:bodyPr/>
          <a:lstStyle>
            <a:lvl1pPr>
              <a:defRPr>
                <a:solidFill>
                  <a:schemeClr val="bg1"/>
                </a:solidFill>
              </a:defRPr>
            </a:lvl1pPr>
          </a:lstStyle>
          <a:p>
            <a:pPr>
              <a:defRPr/>
            </a:pPr>
            <a:fld id="{87DA48FF-26EE-4428-A24D-729C8441B0AD}" type="datetime1">
              <a:rPr lang="en-GB"/>
              <a:pPr>
                <a:defRPr/>
              </a:pPr>
              <a:t>12/04/2022</a:t>
            </a:fld>
            <a:endParaRPr lang="en-GB" dirty="0"/>
          </a:p>
        </p:txBody>
      </p:sp>
      <p:sp>
        <p:nvSpPr>
          <p:cNvPr id="6" name="Rectangle 5"/>
          <p:cNvSpPr>
            <a:spLocks noGrp="1" noChangeArrowheads="1"/>
          </p:cNvSpPr>
          <p:nvPr>
            <p:ph type="sldNum" sz="quarter" idx="11"/>
          </p:nvPr>
        </p:nvSpPr>
        <p:spPr/>
        <p:txBody>
          <a:bodyPr/>
          <a:lstStyle>
            <a:lvl1pPr>
              <a:defRPr>
                <a:solidFill>
                  <a:schemeClr val="bg1"/>
                </a:solidFill>
              </a:defRPr>
            </a:lvl1pPr>
          </a:lstStyle>
          <a:p>
            <a:pPr>
              <a:defRPr/>
            </a:pPr>
            <a:fld id="{3765D7D7-B96A-47CB-A444-7DC3E2591B0D}" type="slidenum">
              <a:rPr lang="en-GB"/>
              <a:pPr>
                <a:defRPr/>
              </a:pPr>
              <a:t>‹#›</a:t>
            </a:fld>
            <a:endParaRPr lang="en-GB" dirty="0"/>
          </a:p>
        </p:txBody>
      </p:sp>
    </p:spTree>
    <p:extLst>
      <p:ext uri="{BB962C8B-B14F-4D97-AF65-F5344CB8AC3E}">
        <p14:creationId xmlns:p14="http://schemas.microsoft.com/office/powerpoint/2010/main" val="230447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1D74FBD-2101-44EB-8F90-ACB9B5822D73}" type="datetime1">
              <a:rPr lang="en-GB"/>
              <a:pPr>
                <a:defRPr/>
              </a:pPr>
              <a:t>12/04/2022</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21BC76-F422-4B24-A7C7-8BBD4A9FADBB}" type="slidenum">
              <a:rPr lang="en-GB"/>
              <a:pPr>
                <a:defRPr/>
              </a:pPr>
              <a:t>‹#›</a:t>
            </a:fld>
            <a:endParaRPr lang="en-GB"/>
          </a:p>
        </p:txBody>
      </p:sp>
    </p:spTree>
    <p:extLst>
      <p:ext uri="{BB962C8B-B14F-4D97-AF65-F5344CB8AC3E}">
        <p14:creationId xmlns:p14="http://schemas.microsoft.com/office/powerpoint/2010/main" val="142192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84150"/>
            <a:ext cx="2336800" cy="5738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92100" y="184150"/>
            <a:ext cx="6858000" cy="5738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8376930-461A-4D21-A640-08BC535E3160}" type="datetime1">
              <a:rPr lang="en-GB"/>
              <a:pPr>
                <a:defRPr/>
              </a:pPr>
              <a:t>12/04/2022</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282B1B-6F74-4C47-83D6-6E2ECBEB5730}" type="slidenum">
              <a:rPr lang="en-GB"/>
              <a:pPr>
                <a:defRPr/>
              </a:pPr>
              <a:t>‹#›</a:t>
            </a:fld>
            <a:endParaRPr lang="en-GB"/>
          </a:p>
        </p:txBody>
      </p:sp>
    </p:spTree>
    <p:extLst>
      <p:ext uri="{BB962C8B-B14F-4D97-AF65-F5344CB8AC3E}">
        <p14:creationId xmlns:p14="http://schemas.microsoft.com/office/powerpoint/2010/main" val="207697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6" name="Tijdelijke aanduiding voor tekst 2"/>
          <p:cNvSpPr>
            <a:spLocks noGrp="1"/>
          </p:cNvSpPr>
          <p:nvPr>
            <p:ph idx="1"/>
          </p:nvPr>
        </p:nvSpPr>
        <p:spPr>
          <a:xfrm>
            <a:off x="585000" y="1349999"/>
            <a:ext cx="9028500" cy="4428000"/>
          </a:xfrm>
          <a:prstGeom prst="rect">
            <a:avLst/>
          </a:prstGeom>
        </p:spPr>
        <p:txBody>
          <a:bodyPr lIns="0" tIns="0" rIns="0" bIns="0"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datum 2"/>
          <p:cNvSpPr>
            <a:spLocks noGrp="1"/>
          </p:cNvSpPr>
          <p:nvPr>
            <p:ph type="dt" sz="half" idx="10"/>
          </p:nvPr>
        </p:nvSpPr>
        <p:spPr/>
        <p:txBody>
          <a:bodyPr/>
          <a:lstStyle>
            <a:lvl1pPr>
              <a:defRPr/>
            </a:lvl1pPr>
          </a:lstStyle>
          <a:p>
            <a:pPr>
              <a:defRPr/>
            </a:pPr>
            <a:fld id="{65CDA8FE-29B8-4851-A7FE-7CB50DCDF108}" type="datetime1">
              <a:rPr lang="en-GB"/>
              <a:pPr>
                <a:defRPr/>
              </a:pPr>
              <a:t>12/04/2022</a:t>
            </a:fld>
            <a:endParaRPr lang="nl-BE"/>
          </a:p>
        </p:txBody>
      </p:sp>
      <p:sp>
        <p:nvSpPr>
          <p:cNvPr id="5" name="Tijdelijke aanduiding voor voettekst 3"/>
          <p:cNvSpPr>
            <a:spLocks noGrp="1"/>
          </p:cNvSpPr>
          <p:nvPr>
            <p:ph type="ftr" sz="quarter" idx="11"/>
          </p:nvPr>
        </p:nvSpPr>
        <p:spPr>
          <a:xfrm>
            <a:off x="1697038" y="6048375"/>
            <a:ext cx="2144712" cy="287338"/>
          </a:xfrm>
          <a:prstGeom prst="rect">
            <a:avLst/>
          </a:prstGeom>
        </p:spPr>
        <p:txBody>
          <a:bodyPr/>
          <a:lstStyle>
            <a:lvl1pPr>
              <a:defRPr>
                <a:cs typeface="Arial" pitchFamily="34" charset="0"/>
              </a:defRPr>
            </a:lvl1pPr>
          </a:lstStyle>
          <a:p>
            <a:pPr>
              <a:defRPr/>
            </a:pPr>
            <a:endParaRPr lang="nl-BE"/>
          </a:p>
        </p:txBody>
      </p:sp>
      <p:sp>
        <p:nvSpPr>
          <p:cNvPr id="7" name="Tijdelijke aanduiding voor dianummer 4"/>
          <p:cNvSpPr>
            <a:spLocks noGrp="1"/>
          </p:cNvSpPr>
          <p:nvPr>
            <p:ph type="sldNum" sz="quarter" idx="12"/>
          </p:nvPr>
        </p:nvSpPr>
        <p:spPr/>
        <p:txBody>
          <a:bodyPr/>
          <a:lstStyle>
            <a:lvl1pPr>
              <a:defRPr/>
            </a:lvl1pPr>
          </a:lstStyle>
          <a:p>
            <a:pPr>
              <a:defRPr/>
            </a:pPr>
            <a:fld id="{9DFFB292-38DB-4FD3-8FAB-90B26C90F2DB}" type="slidenum">
              <a:rPr lang="nl-BE"/>
              <a:pPr>
                <a:defRPr/>
              </a:pPr>
              <a:t>‹#›</a:t>
            </a:fld>
            <a:endParaRPr lang="nl-BE"/>
          </a:p>
        </p:txBody>
      </p:sp>
    </p:spTree>
    <p:extLst>
      <p:ext uri="{BB962C8B-B14F-4D97-AF65-F5344CB8AC3E}">
        <p14:creationId xmlns:p14="http://schemas.microsoft.com/office/powerpoint/2010/main" val="306241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7E0223-7E65-41C3-8125-1937A10F72B1}" type="datetime1">
              <a:rPr lang="en-GB"/>
              <a:pPr>
                <a:defRPr/>
              </a:pPr>
              <a:t>12/04/2022</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AB098E-24A8-4B42-B689-4A54D16128D3}" type="slidenum">
              <a:rPr lang="en-GB"/>
              <a:pPr>
                <a:defRPr/>
              </a:pPr>
              <a:t>‹#›</a:t>
            </a:fld>
            <a:endParaRPr lang="en-GB"/>
          </a:p>
        </p:txBody>
      </p:sp>
    </p:spTree>
    <p:extLst>
      <p:ext uri="{BB962C8B-B14F-4D97-AF65-F5344CB8AC3E}">
        <p14:creationId xmlns:p14="http://schemas.microsoft.com/office/powerpoint/2010/main" val="242733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A25614-222B-4AEB-B89D-726ECF722F2F}" type="datetime1">
              <a:rPr lang="en-GB"/>
              <a:pPr>
                <a:defRPr/>
              </a:pPr>
              <a:t>12/04/2022</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2E1D35-4305-4D3B-9A90-F36971572440}" type="slidenum">
              <a:rPr lang="en-GB"/>
              <a:pPr>
                <a:defRPr/>
              </a:pPr>
              <a:t>‹#›</a:t>
            </a:fld>
            <a:endParaRPr lang="en-GB"/>
          </a:p>
        </p:txBody>
      </p:sp>
    </p:spTree>
    <p:extLst>
      <p:ext uri="{BB962C8B-B14F-4D97-AF65-F5344CB8AC3E}">
        <p14:creationId xmlns:p14="http://schemas.microsoft.com/office/powerpoint/2010/main" val="222351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21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19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fld id="{397161DD-6765-4FEE-8C37-155E962D2D03}" type="datetime1">
              <a:rPr lang="en-GB"/>
              <a:pPr>
                <a:defRPr/>
              </a:pPr>
              <a:t>12/04/2022</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E9DB16E-969E-493D-9B1C-75F7A17FE897}" type="slidenum">
              <a:rPr lang="en-GB"/>
              <a:pPr>
                <a:defRPr/>
              </a:pPr>
              <a:t>‹#›</a:t>
            </a:fld>
            <a:endParaRPr lang="en-GB"/>
          </a:p>
        </p:txBody>
      </p:sp>
    </p:spTree>
    <p:extLst>
      <p:ext uri="{BB962C8B-B14F-4D97-AF65-F5344CB8AC3E}">
        <p14:creationId xmlns:p14="http://schemas.microsoft.com/office/powerpoint/2010/main" val="299056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pPr>
              <a:defRPr/>
            </a:pPr>
            <a:fld id="{5A9906BE-DC99-4A72-AB24-B52013BDCB41}" type="datetime1">
              <a:rPr lang="en-GB"/>
              <a:pPr>
                <a:defRPr/>
              </a:pPr>
              <a:t>12/04/2022</a:t>
            </a:fld>
            <a:endParaRPr lang="en-GB"/>
          </a:p>
        </p:txBody>
      </p:sp>
      <p:sp>
        <p:nvSpPr>
          <p:cNvPr id="8" name="Footer Placeholder 7"/>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952D7081-C468-4D6A-8507-D29F35D48DC5}" type="slidenum">
              <a:rPr lang="en-GB"/>
              <a:pPr>
                <a:defRPr/>
              </a:pPr>
              <a:t>‹#›</a:t>
            </a:fld>
            <a:endParaRPr lang="en-GB"/>
          </a:p>
        </p:txBody>
      </p:sp>
    </p:spTree>
    <p:extLst>
      <p:ext uri="{BB962C8B-B14F-4D97-AF65-F5344CB8AC3E}">
        <p14:creationId xmlns:p14="http://schemas.microsoft.com/office/powerpoint/2010/main" val="186839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66B734C-B743-40AE-9FEC-7A6EFB1E9DDF}" type="datetime1">
              <a:rPr lang="en-GB"/>
              <a:pPr>
                <a:defRPr/>
              </a:pPr>
              <a:t>12/04/2022</a:t>
            </a:fld>
            <a:endParaRPr lang="en-GB"/>
          </a:p>
        </p:txBody>
      </p:sp>
      <p:sp>
        <p:nvSpPr>
          <p:cNvPr id="4" name="Footer Placeholder 3"/>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EAF4BA8D-C33D-4AB7-AF07-706ED49DCB2A}" type="slidenum">
              <a:rPr lang="en-GB"/>
              <a:pPr>
                <a:defRPr/>
              </a:pPr>
              <a:t>‹#›</a:t>
            </a:fld>
            <a:endParaRPr lang="en-GB"/>
          </a:p>
        </p:txBody>
      </p:sp>
    </p:spTree>
    <p:extLst>
      <p:ext uri="{BB962C8B-B14F-4D97-AF65-F5344CB8AC3E}">
        <p14:creationId xmlns:p14="http://schemas.microsoft.com/office/powerpoint/2010/main" val="314588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3C8B14A-5D77-460D-A95E-941799867E47}" type="datetime1">
              <a:rPr lang="en-GB"/>
              <a:pPr>
                <a:defRPr/>
              </a:pPr>
              <a:t>12/04/2022</a:t>
            </a:fld>
            <a:endParaRPr lang="en-GB"/>
          </a:p>
        </p:txBody>
      </p:sp>
      <p:sp>
        <p:nvSpPr>
          <p:cNvPr id="3" name="Footer Placeholder 2"/>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678D5C72-F487-415E-90C0-D5EF2D7EE2DD}" type="slidenum">
              <a:rPr lang="en-GB"/>
              <a:pPr>
                <a:defRPr/>
              </a:pPr>
              <a:t>‹#›</a:t>
            </a:fld>
            <a:endParaRPr lang="en-GB"/>
          </a:p>
        </p:txBody>
      </p:sp>
    </p:spTree>
    <p:extLst>
      <p:ext uri="{BB962C8B-B14F-4D97-AF65-F5344CB8AC3E}">
        <p14:creationId xmlns:p14="http://schemas.microsoft.com/office/powerpoint/2010/main" val="20158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993597A-24F5-4FA6-BB7F-9293375F5C22}" type="datetime1">
              <a:rPr lang="en-GB"/>
              <a:pPr>
                <a:defRPr/>
              </a:pPr>
              <a:t>12/04/2022</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6081B24-97F7-4852-894E-52449F2ECB37}" type="slidenum">
              <a:rPr lang="en-GB"/>
              <a:pPr>
                <a:defRPr/>
              </a:pPr>
              <a:t>‹#›</a:t>
            </a:fld>
            <a:endParaRPr lang="en-GB"/>
          </a:p>
        </p:txBody>
      </p:sp>
    </p:spTree>
    <p:extLst>
      <p:ext uri="{BB962C8B-B14F-4D97-AF65-F5344CB8AC3E}">
        <p14:creationId xmlns:p14="http://schemas.microsoft.com/office/powerpoint/2010/main" val="414536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E4EFF2F-3DBD-49C0-983B-7ABBF2C90DAF}" type="datetime1">
              <a:rPr lang="en-GB"/>
              <a:pPr>
                <a:defRPr/>
              </a:pPr>
              <a:t>12/04/2022</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6B3C187B-FE4A-4BA9-9DB0-FA0146CED9B5}" type="slidenum">
              <a:rPr lang="en-GB"/>
              <a:pPr>
                <a:defRPr/>
              </a:pPr>
              <a:t>‹#›</a:t>
            </a:fld>
            <a:endParaRPr lang="en-GB"/>
          </a:p>
        </p:txBody>
      </p:sp>
    </p:spTree>
    <p:extLst>
      <p:ext uri="{BB962C8B-B14F-4D97-AF65-F5344CB8AC3E}">
        <p14:creationId xmlns:p14="http://schemas.microsoft.com/office/powerpoint/2010/main" val="283245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90500" y="1968500"/>
            <a:ext cx="94488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166688" y="6467475"/>
            <a:ext cx="1873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cs typeface="+mn-cs"/>
              </a:defRPr>
            </a:lvl1pPr>
          </a:lstStyle>
          <a:p>
            <a:pPr>
              <a:defRPr/>
            </a:pPr>
            <a:fld id="{CB097C4F-6983-423F-A97E-73B342745E57}" type="datetime1">
              <a:rPr lang="en-GB"/>
              <a:pPr>
                <a:defRPr/>
              </a:pPr>
              <a:t>12/04/2022</a:t>
            </a:fld>
            <a:endParaRPr lang="en-GB" dirty="0"/>
          </a:p>
        </p:txBody>
      </p:sp>
      <p:sp>
        <p:nvSpPr>
          <p:cNvPr id="1030" name="Rectangle 6"/>
          <p:cNvSpPr>
            <a:spLocks noGrp="1" noChangeArrowheads="1"/>
          </p:cNvSpPr>
          <p:nvPr>
            <p:ph type="sldNum" sz="quarter" idx="4"/>
          </p:nvPr>
        </p:nvSpPr>
        <p:spPr bwMode="auto">
          <a:xfrm>
            <a:off x="7391400"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cs typeface="+mn-cs"/>
              </a:defRPr>
            </a:lvl1pPr>
          </a:lstStyle>
          <a:p>
            <a:pPr>
              <a:defRPr/>
            </a:pPr>
            <a:fld id="{CCCFC211-7985-470E-802E-AB87852A9668}" type="slidenum">
              <a:rPr lang="en-GB"/>
              <a:pPr>
                <a:defRPr/>
              </a:pPr>
              <a:t>‹#›</a:t>
            </a:fld>
            <a:endParaRPr lang="en-GB" dirty="0"/>
          </a:p>
        </p:txBody>
      </p:sp>
      <p:sp>
        <p:nvSpPr>
          <p:cNvPr id="2" name="Rectangle 9"/>
          <p:cNvSpPr>
            <a:spLocks noGrp="1" noChangeArrowheads="1"/>
          </p:cNvSpPr>
          <p:nvPr>
            <p:ph type="title"/>
          </p:nvPr>
        </p:nvSpPr>
        <p:spPr bwMode="auto">
          <a:xfrm>
            <a:off x="190500" y="1193800"/>
            <a:ext cx="9474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 id="2147485244" r:id="rId12"/>
  </p:sldLayoutIdLst>
  <p:hf hdr="0" ftr="0" dt="0"/>
  <p:txStyles>
    <p:title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diagramQuickStyle" Target="../diagrams/quickStyle2.xml"/><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6.png"/><Relationship Id="rId5" Type="http://schemas.openxmlformats.org/officeDocument/2006/relationships/diagramData" Target="../diagrams/data2.xml"/><Relationship Id="rId10" Type="http://schemas.openxmlformats.org/officeDocument/2006/relationships/image" Target="../media/image25.png"/><Relationship Id="rId4" Type="http://schemas.openxmlformats.org/officeDocument/2006/relationships/image" Target="../media/image24.jpeg"/><Relationship Id="rId9" Type="http://schemas.microsoft.com/office/2007/relationships/diagramDrawing" Target="../diagrams/drawing2.xml"/><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acea.ec.europa.eu/about-eacea/visual-identity_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ec.europa.eu/dgs/education_culture/publ/graphics/beneficiaries_al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programmes/erasmus-plus/projec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ACEA-EPLUS-CBHE-PROJECTS@ec.europa.e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66700" y="1247775"/>
            <a:ext cx="9448800" cy="4762500"/>
          </a:xfrm>
        </p:spPr>
        <p:txBody>
          <a:bodyPr/>
          <a:lstStyle/>
          <a:p>
            <a:pPr marL="0" indent="0" algn="ctr">
              <a:buFontTx/>
              <a:buNone/>
              <a:defRPr/>
            </a:pPr>
            <a:r>
              <a:rPr lang="en-GB" sz="2400" b="1" dirty="0">
                <a:latin typeface="Tahoma" panose="020B0604030504040204" pitchFamily="34" charset="0"/>
                <a:ea typeface="Tahoma" panose="020B0604030504040204" pitchFamily="34" charset="0"/>
                <a:cs typeface="Tahoma" panose="020B0604030504040204" pitchFamily="34" charset="0"/>
              </a:rPr>
              <a:t>Implementing and Monitoring your CBHE project</a:t>
            </a:r>
          </a:p>
          <a:p>
            <a:pPr marL="0" indent="0" algn="ctr">
              <a:buFontTx/>
              <a:buNone/>
              <a:defRPr/>
            </a:pPr>
            <a:endParaRPr lang="en-GB" sz="2400" b="1" dirty="0">
              <a:latin typeface="Tahoma" panose="020B0604030504040204" pitchFamily="34" charset="0"/>
              <a:ea typeface="Tahoma" panose="020B0604030504040204" pitchFamily="34" charset="0"/>
              <a:cs typeface="Tahoma" panose="020B0604030504040204" pitchFamily="34" charset="0"/>
            </a:endParaRPr>
          </a:p>
          <a:p>
            <a:pPr marL="0" indent="0" algn="ctr">
              <a:buFontTx/>
              <a:buNone/>
              <a:defRPr/>
            </a:pPr>
            <a:endPar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endParaRPr lang="en-GB" sz="21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1600" b="1" i="1"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endParaRPr lang="en-GB" sz="800" b="1" i="1" dirty="0">
              <a:latin typeface="Tahoma" panose="020B0604030504040204" pitchFamily="34" charset="0"/>
              <a:ea typeface="Tahoma" panose="020B0604030504040204" pitchFamily="34" charset="0"/>
              <a:cs typeface="Tahoma" panose="020B0604030504040204" pitchFamily="34" charset="0"/>
            </a:endParaRPr>
          </a:p>
          <a:p>
            <a:pPr marL="0" lvl="1" indent="0" algn="ctr">
              <a:buFontTx/>
              <a:buNone/>
              <a:defRPr/>
            </a:pPr>
            <a:endParaRPr lang="en-GB" sz="800" b="1" i="1" dirty="0">
              <a:latin typeface="Tahoma" panose="020B0604030504040204" pitchFamily="34" charset="0"/>
              <a:ea typeface="Tahoma" panose="020B0604030504040204" pitchFamily="34" charset="0"/>
              <a:cs typeface="Tahoma" panose="020B0604030504040204" pitchFamily="34" charset="0"/>
            </a:endParaRPr>
          </a:p>
          <a:p>
            <a:pPr marL="0" lvl="1" indent="0" algn="ctr">
              <a:buFontTx/>
              <a:buNone/>
              <a:defRPr/>
            </a:pPr>
            <a:r>
              <a:rPr lang="en-GB" sz="1600" b="1" i="1" dirty="0">
                <a:latin typeface="Tahoma" panose="020B0604030504040204" pitchFamily="34" charset="0"/>
                <a:ea typeface="Tahoma" panose="020B0604030504040204" pitchFamily="34" charset="0"/>
                <a:cs typeface="Tahoma" panose="020B0604030504040204" pitchFamily="34" charset="0"/>
              </a:rPr>
              <a:t>CBHE Grant Holders'  Meeting-  Brussels, 28-29 January 2019 </a:t>
            </a:r>
          </a:p>
          <a:p>
            <a:pPr marL="0" indent="0" algn="ctr">
              <a:buNone/>
              <a:defRPr/>
            </a:pPr>
            <a:endParaRPr lang="en-GB"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lvl="1" indent="0" algn="r">
              <a:buFontTx/>
              <a:buNone/>
              <a:defRPr/>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lvl="1" indent="0" algn="r">
              <a:buFontTx/>
              <a:buNone/>
              <a:defRPr/>
            </a:pPr>
            <a:endParaRPr lang="en-GB" sz="25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r">
              <a:buFontTx/>
              <a:buNone/>
              <a:defRPr/>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250" y="1714500"/>
            <a:ext cx="8553450" cy="4276725"/>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724" y="1776412"/>
            <a:ext cx="8562976" cy="428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210" y="1744084"/>
            <a:ext cx="8623110" cy="4311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66" y="1334804"/>
            <a:ext cx="9595066" cy="648072"/>
          </a:xfrm>
        </p:spPr>
        <p:txBody>
          <a:bodyPr/>
          <a:lstStyle/>
          <a:p>
            <a:pPr marL="0" indent="0">
              <a:buNone/>
            </a:pPr>
            <a:r>
              <a:rPr lang="it-IT" sz="1600" b="1" i="0" dirty="0"/>
              <a:t>597932</a:t>
            </a:r>
            <a:r>
              <a:rPr lang="it-IT" sz="1600" b="1" dirty="0"/>
              <a:t>  </a:t>
            </a:r>
            <a:r>
              <a:rPr lang="en-GB" sz="1800" b="1" i="0" dirty="0"/>
              <a:t>ENPRENDIA: </a:t>
            </a:r>
            <a:r>
              <a:rPr lang="en-GB" sz="1800" b="1" i="0" dirty="0" err="1"/>
              <a:t>ENhancing</a:t>
            </a:r>
            <a:r>
              <a:rPr lang="en-GB" sz="1800" b="1" i="0" dirty="0"/>
              <a:t> female </a:t>
            </a:r>
            <a:r>
              <a:rPr lang="en-GB" sz="1800" b="1" i="0" dirty="0" err="1"/>
              <a:t>entrePRENeurship</a:t>
            </a:r>
            <a:r>
              <a:rPr lang="en-GB" sz="1800" b="1" i="0" dirty="0"/>
              <a:t> in </a:t>
            </a:r>
            <a:r>
              <a:rPr lang="en-GB" sz="1800" b="1" i="0" dirty="0" err="1"/>
              <a:t>InDIA</a:t>
            </a:r>
            <a:endParaRPr lang="fr-BE" sz="1800" b="1" i="0" dirty="0"/>
          </a:p>
        </p:txBody>
      </p:sp>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90967" y="1897413"/>
            <a:ext cx="5548161" cy="25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94471" y="1897410"/>
            <a:ext cx="5382598" cy="2520280"/>
          </a:xfrm>
          <a:prstGeom prst="rect">
            <a:avLst/>
          </a:prstGeom>
          <a:solidFill>
            <a:schemeClr val="bg1">
              <a:lumMod val="85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41338"/>
            <a:r>
              <a:rPr lang="fr-BE" sz="1400" dirty="0">
                <a:solidFill>
                  <a:srgbClr val="133176"/>
                </a:solidFill>
              </a:rPr>
              <a:t>Project </a:t>
            </a:r>
            <a:r>
              <a:rPr lang="fr-BE" sz="1400" dirty="0" err="1">
                <a:solidFill>
                  <a:srgbClr val="133176"/>
                </a:solidFill>
              </a:rPr>
              <a:t>Coordinator</a:t>
            </a:r>
            <a:r>
              <a:rPr lang="fr-BE" sz="1400" dirty="0">
                <a:solidFill>
                  <a:srgbClr val="133176"/>
                </a:solidFill>
              </a:rPr>
              <a:t>:</a:t>
            </a:r>
          </a:p>
          <a:p>
            <a:pPr marL="541338"/>
            <a:r>
              <a:rPr lang="en-GB" sz="1400" b="0" dirty="0">
                <a:solidFill>
                  <a:schemeClr val="tx1"/>
                </a:solidFill>
              </a:rPr>
              <a:t>KALINGA INSTITUTE OF INDUSTRIAL TECHNOLOGY (IN)</a:t>
            </a:r>
            <a:endParaRPr lang="fr-BE" sz="1400" b="0" dirty="0">
              <a:solidFill>
                <a:schemeClr val="tx1"/>
              </a:solidFill>
            </a:endParaRPr>
          </a:p>
          <a:p>
            <a:pPr marL="541338"/>
            <a:endParaRPr lang="fr-BE" sz="1400" dirty="0">
              <a:solidFill>
                <a:srgbClr val="133176"/>
              </a:solidFill>
            </a:endParaRPr>
          </a:p>
          <a:p>
            <a:pPr marL="541338"/>
            <a:r>
              <a:rPr lang="fr-BE" sz="1400" dirty="0" err="1">
                <a:solidFill>
                  <a:srgbClr val="133176"/>
                </a:solidFill>
              </a:rPr>
              <a:t>Participating</a:t>
            </a:r>
            <a:r>
              <a:rPr lang="fr-BE" sz="1400" dirty="0">
                <a:solidFill>
                  <a:srgbClr val="133176"/>
                </a:solidFill>
              </a:rPr>
              <a:t> countries:  </a:t>
            </a:r>
          </a:p>
          <a:p>
            <a:pPr marL="541338"/>
            <a:r>
              <a:rPr lang="fr-BE" sz="1400" b="0" dirty="0">
                <a:solidFill>
                  <a:schemeClr val="tx1"/>
                </a:solidFill>
              </a:rPr>
              <a:t>(9 IN, 1 AT, 1 ES, 1 IE, 1 PT, 1 UK)</a:t>
            </a:r>
          </a:p>
          <a:p>
            <a:pPr marL="541338"/>
            <a:endParaRPr lang="fr-BE" sz="1400" b="0" dirty="0">
              <a:solidFill>
                <a:schemeClr val="tx1"/>
              </a:solidFill>
            </a:endParaRPr>
          </a:p>
          <a:p>
            <a:pPr marL="541338"/>
            <a:r>
              <a:rPr lang="fr-BE" sz="1400" dirty="0" err="1">
                <a:solidFill>
                  <a:srgbClr val="133176"/>
                </a:solidFill>
              </a:rPr>
              <a:t>Region</a:t>
            </a:r>
            <a:r>
              <a:rPr lang="fr-BE" sz="1400" dirty="0">
                <a:solidFill>
                  <a:srgbClr val="133176"/>
                </a:solidFill>
              </a:rPr>
              <a:t>:</a:t>
            </a:r>
          </a:p>
          <a:p>
            <a:pPr marL="541338"/>
            <a:r>
              <a:rPr lang="fr-BE" sz="1400" b="0" dirty="0">
                <a:solidFill>
                  <a:schemeClr val="tx1"/>
                </a:solidFill>
              </a:rPr>
              <a:t>6 – Asian </a:t>
            </a:r>
            <a:r>
              <a:rPr lang="fr-BE" sz="1400" b="0" dirty="0" err="1">
                <a:solidFill>
                  <a:schemeClr val="tx1"/>
                </a:solidFill>
              </a:rPr>
              <a:t>Region</a:t>
            </a:r>
            <a:endParaRPr lang="fr-BE" sz="1400" b="0" dirty="0">
              <a:solidFill>
                <a:schemeClr val="tx1"/>
              </a:solidFill>
            </a:endParaRPr>
          </a:p>
          <a:p>
            <a:pPr marL="541338"/>
            <a:endParaRPr lang="fr-BE" sz="1400" dirty="0">
              <a:solidFill>
                <a:srgbClr val="133176"/>
              </a:solidFill>
            </a:endParaRPr>
          </a:p>
        </p:txBody>
      </p:sp>
      <p:sp>
        <p:nvSpPr>
          <p:cNvPr id="10" name="TextBox 9"/>
          <p:cNvSpPr txBox="1"/>
          <p:nvPr/>
        </p:nvSpPr>
        <p:spPr>
          <a:xfrm>
            <a:off x="77671" y="4417691"/>
            <a:ext cx="9661457" cy="2062103"/>
          </a:xfrm>
          <a:prstGeom prst="rect">
            <a:avLst/>
          </a:prstGeom>
          <a:noFill/>
        </p:spPr>
        <p:txBody>
          <a:bodyPr wrap="square" rtlCol="0">
            <a:spAutoFit/>
          </a:bodyPr>
          <a:lstStyle/>
          <a:p>
            <a:pPr marL="355600"/>
            <a:r>
              <a:rPr lang="fr-BE" sz="1600" dirty="0">
                <a:solidFill>
                  <a:srgbClr val="133176"/>
                </a:solidFill>
              </a:rPr>
              <a:t>Short description:</a:t>
            </a:r>
          </a:p>
          <a:p>
            <a:pPr marL="355600" algn="just"/>
            <a:r>
              <a:rPr lang="en-GB" sz="1400" dirty="0">
                <a:solidFill>
                  <a:schemeClr val="tx1"/>
                </a:solidFill>
              </a:rPr>
              <a:t>EN</a:t>
            </a:r>
            <a:r>
              <a:rPr lang="en-GB" sz="1400" b="0" dirty="0">
                <a:solidFill>
                  <a:schemeClr val="tx1"/>
                </a:solidFill>
              </a:rPr>
              <a:t>RENDIA aims at </a:t>
            </a:r>
            <a:r>
              <a:rPr lang="en-GB" sz="1400" dirty="0">
                <a:solidFill>
                  <a:schemeClr val="tx1"/>
                </a:solidFill>
              </a:rPr>
              <a:t>enhancing </a:t>
            </a:r>
            <a:r>
              <a:rPr lang="en-GB" sz="1400" b="1" dirty="0">
                <a:solidFill>
                  <a:schemeClr val="tx1"/>
                </a:solidFill>
              </a:rPr>
              <a:t>entrepreneurial culture among female population </a:t>
            </a:r>
            <a:r>
              <a:rPr lang="en-GB" sz="1400" dirty="0">
                <a:solidFill>
                  <a:schemeClr val="tx1"/>
                </a:solidFill>
              </a:rPr>
              <a:t>in Indian HEIs </a:t>
            </a:r>
            <a:r>
              <a:rPr lang="en-GB" sz="1400" b="0" dirty="0">
                <a:solidFill>
                  <a:schemeClr val="tx1"/>
                </a:solidFill>
              </a:rPr>
              <a:t>while promoting gender equality and gender equity - not only inside the academic institutions but also extending it to civil society and their local communities. </a:t>
            </a:r>
          </a:p>
          <a:p>
            <a:pPr marL="355600" algn="just"/>
            <a:r>
              <a:rPr lang="en-GB" sz="1400" b="0" dirty="0">
                <a:solidFill>
                  <a:schemeClr val="tx1"/>
                </a:solidFill>
              </a:rPr>
              <a:t>The main outputs will be to </a:t>
            </a:r>
            <a:r>
              <a:rPr lang="en-GB" sz="1400" dirty="0">
                <a:solidFill>
                  <a:schemeClr val="tx1"/>
                </a:solidFill>
              </a:rPr>
              <a:t>integrate </a:t>
            </a:r>
            <a:r>
              <a:rPr lang="en-GB" sz="1400" b="1" dirty="0">
                <a:solidFill>
                  <a:schemeClr val="tx1"/>
                </a:solidFill>
              </a:rPr>
              <a:t>gender equality policies and strategies </a:t>
            </a:r>
            <a:r>
              <a:rPr lang="en-GB" sz="1400" b="0" dirty="0">
                <a:solidFill>
                  <a:schemeClr val="tx1"/>
                </a:solidFill>
              </a:rPr>
              <a:t>within 8 HEIs in India. The project will establish also </a:t>
            </a:r>
            <a:r>
              <a:rPr lang="en-GB" sz="1400" b="1" dirty="0">
                <a:solidFill>
                  <a:schemeClr val="tx1"/>
                </a:solidFill>
              </a:rPr>
              <a:t>8 Entrepreneurship Resource </a:t>
            </a:r>
            <a:r>
              <a:rPr lang="en-GB" sz="1400" b="1" dirty="0" err="1">
                <a:solidFill>
                  <a:schemeClr val="tx1"/>
                </a:solidFill>
              </a:rPr>
              <a:t>Centers</a:t>
            </a:r>
            <a:r>
              <a:rPr lang="en-GB" sz="1400" b="1" dirty="0">
                <a:solidFill>
                  <a:schemeClr val="tx1"/>
                </a:solidFill>
              </a:rPr>
              <a:t> (ERCs) </a:t>
            </a:r>
            <a:r>
              <a:rPr lang="en-GB" sz="1400" b="0" dirty="0">
                <a:solidFill>
                  <a:schemeClr val="tx1"/>
                </a:solidFill>
              </a:rPr>
              <a:t>with the goal of promoting entrepreneurship among female students, researchers and also </a:t>
            </a:r>
            <a:r>
              <a:rPr lang="en-GB" sz="1400" dirty="0">
                <a:solidFill>
                  <a:schemeClr val="tx1"/>
                </a:solidFill>
              </a:rPr>
              <a:t>bridging universities with local industry and civil society.</a:t>
            </a:r>
            <a:r>
              <a:rPr lang="en-GB" sz="1400" b="0" dirty="0">
                <a:solidFill>
                  <a:schemeClr val="tx1"/>
                </a:solidFill>
              </a:rPr>
              <a:t> It will work also in </a:t>
            </a:r>
            <a:r>
              <a:rPr lang="en-GB" sz="1400" dirty="0">
                <a:solidFill>
                  <a:schemeClr val="tx1"/>
                </a:solidFill>
              </a:rPr>
              <a:t>close cooperation with primary and secondary schools</a:t>
            </a:r>
            <a:r>
              <a:rPr lang="en-GB" sz="1400" b="0" dirty="0">
                <a:solidFill>
                  <a:schemeClr val="tx1"/>
                </a:solidFill>
              </a:rPr>
              <a:t> to promote science and entrepreneurship among children and young people. </a:t>
            </a:r>
            <a:endParaRPr lang="en-US" sz="1400" b="0" dirty="0">
              <a:solidFill>
                <a:schemeClr val="tx1"/>
              </a:solidFill>
            </a:endParaRPr>
          </a:p>
        </p:txBody>
      </p:sp>
      <p:grpSp>
        <p:nvGrpSpPr>
          <p:cNvPr id="18" name="Group 17"/>
          <p:cNvGrpSpPr/>
          <p:nvPr/>
        </p:nvGrpSpPr>
        <p:grpSpPr>
          <a:xfrm>
            <a:off x="7809803" y="2641862"/>
            <a:ext cx="591056" cy="505725"/>
            <a:chOff x="6219540" y="3469788"/>
            <a:chExt cx="675249" cy="652954"/>
          </a:xfrm>
        </p:grpSpPr>
        <p:sp>
          <p:nvSpPr>
            <p:cNvPr id="16" name="Oval 15"/>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Oval 16"/>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1" name="Group 10"/>
          <p:cNvGrpSpPr/>
          <p:nvPr/>
        </p:nvGrpSpPr>
        <p:grpSpPr>
          <a:xfrm>
            <a:off x="6209603" y="1953687"/>
            <a:ext cx="591056" cy="505725"/>
            <a:chOff x="6219540" y="3469788"/>
            <a:chExt cx="675249" cy="652954"/>
          </a:xfrm>
        </p:grpSpPr>
        <p:sp>
          <p:nvSpPr>
            <p:cNvPr id="12" name="Oval 11"/>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Oval 12"/>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4" name="Group 13"/>
          <p:cNvGrpSpPr/>
          <p:nvPr/>
        </p:nvGrpSpPr>
        <p:grpSpPr>
          <a:xfrm>
            <a:off x="6220942" y="2212337"/>
            <a:ext cx="591056" cy="505725"/>
            <a:chOff x="6219540" y="3469788"/>
            <a:chExt cx="675249" cy="652954"/>
          </a:xfrm>
        </p:grpSpPr>
        <p:sp>
          <p:nvSpPr>
            <p:cNvPr id="15" name="Oval 14"/>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9" name="Oval 18"/>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20" name="Group 19"/>
          <p:cNvGrpSpPr/>
          <p:nvPr/>
        </p:nvGrpSpPr>
        <p:grpSpPr>
          <a:xfrm>
            <a:off x="6135661" y="1982876"/>
            <a:ext cx="591056" cy="505725"/>
            <a:chOff x="6219540" y="3469788"/>
            <a:chExt cx="675249" cy="652954"/>
          </a:xfrm>
        </p:grpSpPr>
        <p:sp>
          <p:nvSpPr>
            <p:cNvPr id="21" name="Oval 20"/>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2" name="Oval 21"/>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23" name="Group 22"/>
          <p:cNvGrpSpPr/>
          <p:nvPr/>
        </p:nvGrpSpPr>
        <p:grpSpPr>
          <a:xfrm>
            <a:off x="6133403" y="2222762"/>
            <a:ext cx="591056" cy="505725"/>
            <a:chOff x="6219540" y="3469788"/>
            <a:chExt cx="675249" cy="652954"/>
          </a:xfrm>
        </p:grpSpPr>
        <p:sp>
          <p:nvSpPr>
            <p:cNvPr id="24" name="Oval 23"/>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5" name="Oval 24"/>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Tree>
    <p:extLst>
      <p:ext uri="{BB962C8B-B14F-4D97-AF65-F5344CB8AC3E}">
        <p14:creationId xmlns:p14="http://schemas.microsoft.com/office/powerpoint/2010/main" val="309943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698" y="1031404"/>
            <a:ext cx="9595066" cy="504056"/>
          </a:xfrm>
        </p:spPr>
        <p:txBody>
          <a:bodyPr/>
          <a:lstStyle/>
          <a:p>
            <a:pPr marL="0" indent="0">
              <a:buNone/>
            </a:pPr>
            <a:r>
              <a:rPr lang="en-GB" sz="2000" b="1" dirty="0"/>
              <a:t>598507</a:t>
            </a:r>
            <a:r>
              <a:rPr lang="fr-BE" sz="2000" dirty="0"/>
              <a:t> – </a:t>
            </a:r>
            <a:r>
              <a:rPr lang="en-GB" sz="2000" b="1" dirty="0"/>
              <a:t>Global Network for Agricultural Sciences and </a:t>
            </a:r>
            <a:r>
              <a:rPr lang="en-GB" sz="2000" b="1" dirty="0" err="1"/>
              <a:t>Viniviticulture</a:t>
            </a:r>
            <a:r>
              <a:rPr lang="en-GB" sz="2000" b="1" dirty="0"/>
              <a:t>: Internationalising through Joint Programmes </a:t>
            </a:r>
            <a:r>
              <a:rPr lang="fr-BE" sz="2000" dirty="0"/>
              <a:t> </a:t>
            </a:r>
            <a:r>
              <a:rPr lang="fr-BE" sz="2000" b="1" dirty="0"/>
              <a:t>(VITAGLOBAL)</a:t>
            </a:r>
            <a:endParaRPr lang="en-GB" sz="2000" b="1" dirty="0"/>
          </a:p>
        </p:txBody>
      </p:sp>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90967" y="2009778"/>
            <a:ext cx="5548161" cy="291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211309" y="3947175"/>
            <a:ext cx="731520" cy="652954"/>
            <a:chOff x="5884189" y="2828190"/>
            <a:chExt cx="675249" cy="652954"/>
          </a:xfrm>
        </p:grpSpPr>
        <p:sp>
          <p:nvSpPr>
            <p:cNvPr id="4" name="Oval 3"/>
            <p:cNvSpPr/>
            <p:nvPr/>
          </p:nvSpPr>
          <p:spPr>
            <a:xfrm>
              <a:off x="5884189" y="28281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Oval 4"/>
            <p:cNvSpPr/>
            <p:nvPr/>
          </p:nvSpPr>
          <p:spPr>
            <a:xfrm>
              <a:off x="6180866" y="31546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9" name="Rectangle 8"/>
          <p:cNvSpPr/>
          <p:nvPr/>
        </p:nvSpPr>
        <p:spPr>
          <a:xfrm>
            <a:off x="2" y="2009775"/>
            <a:ext cx="5577068" cy="2791594"/>
          </a:xfrm>
          <a:prstGeom prst="rect">
            <a:avLst/>
          </a:prstGeom>
          <a:solidFill>
            <a:schemeClr val="bg1">
              <a:lumMod val="85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41338"/>
            <a:r>
              <a:rPr lang="fr-BE" sz="1400" dirty="0">
                <a:solidFill>
                  <a:srgbClr val="133176"/>
                </a:solidFill>
              </a:rPr>
              <a:t>Project </a:t>
            </a:r>
            <a:r>
              <a:rPr lang="fr-BE" sz="1400" dirty="0" err="1">
                <a:solidFill>
                  <a:srgbClr val="133176"/>
                </a:solidFill>
              </a:rPr>
              <a:t>Coordinator</a:t>
            </a:r>
            <a:r>
              <a:rPr lang="fr-BE" sz="1400" dirty="0">
                <a:solidFill>
                  <a:srgbClr val="133176"/>
                </a:solidFill>
              </a:rPr>
              <a:t>:</a:t>
            </a:r>
          </a:p>
          <a:p>
            <a:pPr marL="541338"/>
            <a:r>
              <a:rPr lang="it-IT" sz="1400" b="0" dirty="0" err="1">
                <a:solidFill>
                  <a:schemeClr val="tx1"/>
                </a:solidFill>
              </a:rPr>
              <a:t>University</a:t>
            </a:r>
            <a:r>
              <a:rPr lang="it-IT" sz="1400" b="0" dirty="0">
                <a:solidFill>
                  <a:schemeClr val="tx1"/>
                </a:solidFill>
              </a:rPr>
              <a:t> </a:t>
            </a:r>
            <a:r>
              <a:rPr lang="it-IT" sz="1400" b="0" dirty="0" err="1">
                <a:solidFill>
                  <a:schemeClr val="tx1"/>
                </a:solidFill>
              </a:rPr>
              <a:t>Rovira</a:t>
            </a:r>
            <a:r>
              <a:rPr lang="it-IT" sz="1400" b="0" dirty="0">
                <a:solidFill>
                  <a:schemeClr val="tx1"/>
                </a:solidFill>
              </a:rPr>
              <a:t> I Virgili (Spain)</a:t>
            </a:r>
          </a:p>
          <a:p>
            <a:pPr marL="541338"/>
            <a:endParaRPr lang="fr-BE" sz="1400" b="0" dirty="0">
              <a:solidFill>
                <a:schemeClr val="tx1"/>
              </a:solidFill>
            </a:endParaRPr>
          </a:p>
          <a:p>
            <a:pPr marL="541338"/>
            <a:r>
              <a:rPr lang="fr-BE" sz="1400" dirty="0" err="1">
                <a:solidFill>
                  <a:srgbClr val="133176"/>
                </a:solidFill>
              </a:rPr>
              <a:t>Participating</a:t>
            </a:r>
            <a:r>
              <a:rPr lang="fr-BE" sz="1400" dirty="0">
                <a:solidFill>
                  <a:srgbClr val="133176"/>
                </a:solidFill>
              </a:rPr>
              <a:t> countries:  </a:t>
            </a:r>
          </a:p>
          <a:p>
            <a:pPr marL="541338"/>
            <a:r>
              <a:rPr lang="fr-BE" sz="1400" b="0" dirty="0">
                <a:solidFill>
                  <a:schemeClr val="tx1"/>
                </a:solidFill>
              </a:rPr>
              <a:t>UY, AR, CL, GE, ZA, ES, IT, FR, PT</a:t>
            </a:r>
          </a:p>
          <a:p>
            <a:pPr marL="541338"/>
            <a:endParaRPr lang="fr-BE" sz="1400" b="0" dirty="0">
              <a:solidFill>
                <a:schemeClr val="tx1"/>
              </a:solidFill>
            </a:endParaRPr>
          </a:p>
          <a:p>
            <a:pPr marL="541338"/>
            <a:r>
              <a:rPr lang="fr-BE" sz="1400" dirty="0" err="1">
                <a:solidFill>
                  <a:srgbClr val="133176"/>
                </a:solidFill>
              </a:rPr>
              <a:t>Region</a:t>
            </a:r>
            <a:r>
              <a:rPr lang="fr-BE" sz="1400" dirty="0">
                <a:solidFill>
                  <a:srgbClr val="133176"/>
                </a:solidFill>
              </a:rPr>
              <a:t>:</a:t>
            </a:r>
          </a:p>
          <a:p>
            <a:pPr marL="541338"/>
            <a:r>
              <a:rPr lang="fr-BE" sz="1400" b="0" dirty="0">
                <a:solidFill>
                  <a:schemeClr val="tx1"/>
                </a:solidFill>
              </a:rPr>
              <a:t>2- </a:t>
            </a:r>
            <a:r>
              <a:rPr lang="fr-BE" sz="1400" b="0" dirty="0" err="1">
                <a:solidFill>
                  <a:schemeClr val="tx1"/>
                </a:solidFill>
              </a:rPr>
              <a:t>Eastern</a:t>
            </a:r>
            <a:r>
              <a:rPr lang="fr-BE" sz="1400" b="0" dirty="0">
                <a:solidFill>
                  <a:schemeClr val="tx1"/>
                </a:solidFill>
              </a:rPr>
              <a:t> </a:t>
            </a:r>
            <a:r>
              <a:rPr lang="fr-BE" sz="1400" b="0" dirty="0" err="1">
                <a:solidFill>
                  <a:schemeClr val="tx1"/>
                </a:solidFill>
              </a:rPr>
              <a:t>Partnership</a:t>
            </a:r>
            <a:endParaRPr lang="fr-BE" sz="1400" b="0" dirty="0">
              <a:solidFill>
                <a:schemeClr val="tx1"/>
              </a:solidFill>
            </a:endParaRPr>
          </a:p>
          <a:p>
            <a:pPr marL="541338"/>
            <a:r>
              <a:rPr lang="fr-BE" sz="1400" b="0" dirty="0">
                <a:solidFill>
                  <a:schemeClr val="tx1"/>
                </a:solidFill>
              </a:rPr>
              <a:t>8- Latin </a:t>
            </a:r>
            <a:r>
              <a:rPr lang="fr-BE" sz="1400" b="0" dirty="0" err="1">
                <a:solidFill>
                  <a:schemeClr val="tx1"/>
                </a:solidFill>
              </a:rPr>
              <a:t>America</a:t>
            </a:r>
            <a:endParaRPr lang="fr-BE" sz="1400" b="0" dirty="0">
              <a:solidFill>
                <a:schemeClr val="tx1"/>
              </a:solidFill>
            </a:endParaRPr>
          </a:p>
          <a:p>
            <a:pPr marL="541338"/>
            <a:r>
              <a:rPr lang="fr-BE" sz="1400" b="0" dirty="0">
                <a:solidFill>
                  <a:schemeClr val="tx1"/>
                </a:solidFill>
              </a:rPr>
              <a:t>10- South </a:t>
            </a:r>
            <a:r>
              <a:rPr lang="fr-BE" sz="1400" b="0" dirty="0" err="1">
                <a:solidFill>
                  <a:schemeClr val="tx1"/>
                </a:solidFill>
              </a:rPr>
              <a:t>Africa</a:t>
            </a:r>
            <a:endParaRPr lang="fr-BE" sz="1400" b="0" dirty="0">
              <a:solidFill>
                <a:schemeClr val="tx1"/>
              </a:solidFill>
            </a:endParaRPr>
          </a:p>
          <a:p>
            <a:pPr marL="541338"/>
            <a:endParaRPr lang="fr-BE" sz="1400" b="0" dirty="0">
              <a:solidFill>
                <a:schemeClr val="tx1"/>
              </a:solidFill>
            </a:endParaRPr>
          </a:p>
        </p:txBody>
      </p:sp>
      <p:sp>
        <p:nvSpPr>
          <p:cNvPr id="10" name="TextBox 9"/>
          <p:cNvSpPr txBox="1"/>
          <p:nvPr/>
        </p:nvSpPr>
        <p:spPr>
          <a:xfrm>
            <a:off x="350489" y="4801371"/>
            <a:ext cx="9127014" cy="1631216"/>
          </a:xfrm>
          <a:prstGeom prst="rect">
            <a:avLst/>
          </a:prstGeom>
          <a:noFill/>
        </p:spPr>
        <p:txBody>
          <a:bodyPr wrap="square" rtlCol="0">
            <a:spAutoFit/>
          </a:bodyPr>
          <a:lstStyle/>
          <a:p>
            <a:pPr marL="355600"/>
            <a:r>
              <a:rPr lang="fr-BE" sz="1600" dirty="0">
                <a:solidFill>
                  <a:srgbClr val="133176"/>
                </a:solidFill>
              </a:rPr>
              <a:t>Short description:</a:t>
            </a:r>
          </a:p>
          <a:p>
            <a:pPr algn="just"/>
            <a:r>
              <a:rPr lang="en-GB" sz="1400" b="0" dirty="0" err="1">
                <a:solidFill>
                  <a:schemeClr val="tx1"/>
                </a:solidFill>
              </a:rPr>
              <a:t>VitaGlobal</a:t>
            </a:r>
            <a:r>
              <a:rPr lang="en-GB" sz="1400" b="0" dirty="0">
                <a:solidFill>
                  <a:schemeClr val="tx1"/>
                </a:solidFill>
              </a:rPr>
              <a:t> brings together university partners and networks from diverse regions (Latin America, South Africa, Georgia) interested in contributing to local development by </a:t>
            </a:r>
            <a:r>
              <a:rPr lang="en-GB" sz="1400" b="1" u="sng" dirty="0">
                <a:solidFill>
                  <a:schemeClr val="tx1"/>
                </a:solidFill>
              </a:rPr>
              <a:t>building joint study programmes in </a:t>
            </a:r>
            <a:r>
              <a:rPr lang="en-GB" sz="1400" b="1" u="sng" dirty="0" err="1">
                <a:solidFill>
                  <a:schemeClr val="tx1"/>
                </a:solidFill>
              </a:rPr>
              <a:t>viniviticulture</a:t>
            </a:r>
            <a:r>
              <a:rPr lang="en-GB" sz="1400" b="0" u="sng" dirty="0">
                <a:solidFill>
                  <a:schemeClr val="tx1"/>
                </a:solidFill>
              </a:rPr>
              <a:t>,</a:t>
            </a:r>
            <a:r>
              <a:rPr lang="en-GB" sz="1400" b="0" dirty="0">
                <a:solidFill>
                  <a:schemeClr val="tx1"/>
                </a:solidFill>
              </a:rPr>
              <a:t> which are of strategic economic importance to their countries and regions. </a:t>
            </a:r>
          </a:p>
          <a:p>
            <a:pPr algn="just"/>
            <a:r>
              <a:rPr lang="en-GB" sz="1400" b="0" dirty="0">
                <a:solidFill>
                  <a:schemeClr val="tx1"/>
                </a:solidFill>
              </a:rPr>
              <a:t>This will contribute to internationalise and integrate curricula, increase the mobility opportunities for students and staff and internationalise the university contribution to local development. </a:t>
            </a:r>
          </a:p>
        </p:txBody>
      </p:sp>
      <p:grpSp>
        <p:nvGrpSpPr>
          <p:cNvPr id="8" name="Group 7"/>
          <p:cNvGrpSpPr/>
          <p:nvPr/>
        </p:nvGrpSpPr>
        <p:grpSpPr>
          <a:xfrm>
            <a:off x="4952096" y="4292702"/>
            <a:ext cx="731520" cy="652954"/>
            <a:chOff x="6516216" y="2980590"/>
            <a:chExt cx="675249" cy="652954"/>
          </a:xfrm>
        </p:grpSpPr>
        <p:sp>
          <p:nvSpPr>
            <p:cNvPr id="14" name="Oval 13"/>
            <p:cNvSpPr/>
            <p:nvPr/>
          </p:nvSpPr>
          <p:spPr>
            <a:xfrm>
              <a:off x="6516216" y="29805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5" name="Oval 14"/>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8" name="Group 17"/>
          <p:cNvGrpSpPr/>
          <p:nvPr/>
        </p:nvGrpSpPr>
        <p:grpSpPr>
          <a:xfrm>
            <a:off x="5155049" y="4148415"/>
            <a:ext cx="731520" cy="652954"/>
            <a:chOff x="6219540" y="3469788"/>
            <a:chExt cx="675249" cy="652954"/>
          </a:xfrm>
        </p:grpSpPr>
        <p:sp>
          <p:nvSpPr>
            <p:cNvPr id="16" name="Oval 15"/>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Oval 16"/>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9920" y="3991438"/>
            <a:ext cx="818621"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4349" y="2204865"/>
            <a:ext cx="471141" cy="42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1182" y="2478764"/>
            <a:ext cx="471141" cy="42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2076" y="2334748"/>
            <a:ext cx="471141" cy="42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03409" y="2479329"/>
            <a:ext cx="471141" cy="42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46526" y="2418961"/>
            <a:ext cx="471141" cy="42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8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erted picture RelID: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 y="1199408"/>
            <a:ext cx="9906000" cy="5869432"/>
          </a:xfrm>
          <a:prstGeom prst="rect">
            <a:avLst/>
          </a:prstGeom>
        </p:spPr>
      </p:pic>
      <p:sp>
        <p:nvSpPr>
          <p:cNvPr id="4" name="Slide Number Placeholder 3"/>
          <p:cNvSpPr>
            <a:spLocks noGrp="1"/>
          </p:cNvSpPr>
          <p:nvPr>
            <p:ph type="sldNum" sz="quarter" idx="12"/>
          </p:nvPr>
        </p:nvSpPr>
        <p:spPr/>
        <p:txBody>
          <a:bodyPr/>
          <a:lstStyle/>
          <a:p>
            <a:pPr>
              <a:defRPr/>
            </a:pPr>
            <a:fld id="{773421B6-8D52-4328-A9E9-4D75BEC89561}" type="slidenum">
              <a:rPr lang="en-GB" altLang="en-US" smtClean="0"/>
              <a:pPr>
                <a:defRPr/>
              </a:pPr>
              <a:t>12</a:t>
            </a:fld>
            <a:endParaRPr lang="en-GB" altLang="en-US" dirty="0"/>
          </a:p>
        </p:txBody>
      </p:sp>
      <p:sp>
        <p:nvSpPr>
          <p:cNvPr id="5" name="Title 4"/>
          <p:cNvSpPr>
            <a:spLocks noGrp="1"/>
          </p:cNvSpPr>
          <p:nvPr>
            <p:ph type="title"/>
          </p:nvPr>
        </p:nvSpPr>
        <p:spPr/>
        <p:txBody>
          <a:bodyPr/>
          <a:lstStyle/>
          <a:p>
            <a:pPr algn="ctr"/>
            <a:r>
              <a:rPr lang="en-GB" dirty="0"/>
              <a:t>4 generations of CBHE projects</a:t>
            </a:r>
          </a:p>
        </p:txBody>
      </p:sp>
      <p:grpSp>
        <p:nvGrpSpPr>
          <p:cNvPr id="7" name="Group 6"/>
          <p:cNvGrpSpPr/>
          <p:nvPr/>
        </p:nvGrpSpPr>
        <p:grpSpPr>
          <a:xfrm>
            <a:off x="2000424" y="4595515"/>
            <a:ext cx="552450" cy="571500"/>
            <a:chOff x="2838450" y="2019300"/>
            <a:chExt cx="552450" cy="571500"/>
          </a:xfrm>
        </p:grpSpPr>
        <p:sp>
          <p:nvSpPr>
            <p:cNvPr id="2" name="Oval 1"/>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3" name="TextBox 2"/>
            <p:cNvSpPr txBox="1"/>
            <p:nvPr/>
          </p:nvSpPr>
          <p:spPr>
            <a:xfrm>
              <a:off x="2872251" y="2019300"/>
              <a:ext cx="453970" cy="523220"/>
            </a:xfrm>
            <a:prstGeom prst="rect">
              <a:avLst/>
            </a:prstGeom>
            <a:noFill/>
          </p:spPr>
          <p:txBody>
            <a:bodyPr wrap="none" rtlCol="0">
              <a:spAutoFit/>
            </a:bodyPr>
            <a:lstStyle/>
            <a:p>
              <a:r>
                <a:rPr lang="en-GB" sz="1400" b="1" dirty="0">
                  <a:solidFill>
                    <a:srgbClr val="FFFF00"/>
                  </a:solidFill>
                </a:rPr>
                <a:t>R8</a:t>
              </a:r>
            </a:p>
            <a:p>
              <a:r>
                <a:rPr lang="en-GB" sz="1400" b="1" dirty="0">
                  <a:solidFill>
                    <a:srgbClr val="FFFF00"/>
                  </a:solidFill>
                </a:rPr>
                <a:t>62</a:t>
              </a:r>
            </a:p>
          </p:txBody>
        </p:sp>
      </p:grpSp>
      <p:grpSp>
        <p:nvGrpSpPr>
          <p:cNvPr id="8" name="Group 7"/>
          <p:cNvGrpSpPr/>
          <p:nvPr/>
        </p:nvGrpSpPr>
        <p:grpSpPr>
          <a:xfrm>
            <a:off x="5924724" y="2952750"/>
            <a:ext cx="552450" cy="561320"/>
            <a:chOff x="2838450" y="2038350"/>
            <a:chExt cx="552450" cy="561320"/>
          </a:xfrm>
        </p:grpSpPr>
        <p:sp>
          <p:nvSpPr>
            <p:cNvPr id="9" name="Oval 8"/>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0" name="TextBox 9"/>
            <p:cNvSpPr txBox="1"/>
            <p:nvPr/>
          </p:nvSpPr>
          <p:spPr>
            <a:xfrm>
              <a:off x="2869776" y="2076450"/>
              <a:ext cx="453970" cy="523220"/>
            </a:xfrm>
            <a:prstGeom prst="rect">
              <a:avLst/>
            </a:prstGeom>
            <a:noFill/>
          </p:spPr>
          <p:txBody>
            <a:bodyPr wrap="none" rtlCol="0">
              <a:spAutoFit/>
            </a:bodyPr>
            <a:lstStyle/>
            <a:p>
              <a:pPr algn="ctr"/>
              <a:r>
                <a:rPr lang="en-GB" sz="1400" b="1" dirty="0">
                  <a:solidFill>
                    <a:srgbClr val="FFFF00"/>
                  </a:solidFill>
                </a:rPr>
                <a:t>R4</a:t>
              </a:r>
            </a:p>
            <a:p>
              <a:pPr algn="ctr"/>
              <a:r>
                <a:rPr lang="en-GB" sz="1400" b="1" dirty="0">
                  <a:solidFill>
                    <a:srgbClr val="FFFF00"/>
                  </a:solidFill>
                </a:rPr>
                <a:t>49</a:t>
              </a:r>
            </a:p>
          </p:txBody>
        </p:sp>
      </p:grpSp>
      <p:grpSp>
        <p:nvGrpSpPr>
          <p:cNvPr id="11" name="Group 10"/>
          <p:cNvGrpSpPr/>
          <p:nvPr/>
        </p:nvGrpSpPr>
        <p:grpSpPr>
          <a:xfrm>
            <a:off x="4540450" y="5543550"/>
            <a:ext cx="582211" cy="561320"/>
            <a:chOff x="2825777" y="2038350"/>
            <a:chExt cx="582211" cy="561320"/>
          </a:xfrm>
        </p:grpSpPr>
        <p:sp>
          <p:nvSpPr>
            <p:cNvPr id="12" name="Oval 11"/>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3" name="TextBox 12"/>
            <p:cNvSpPr txBox="1"/>
            <p:nvPr/>
          </p:nvSpPr>
          <p:spPr>
            <a:xfrm>
              <a:off x="2825777" y="2076450"/>
              <a:ext cx="582211" cy="523220"/>
            </a:xfrm>
            <a:prstGeom prst="rect">
              <a:avLst/>
            </a:prstGeom>
            <a:noFill/>
          </p:spPr>
          <p:txBody>
            <a:bodyPr wrap="none" rtlCol="0">
              <a:spAutoFit/>
            </a:bodyPr>
            <a:lstStyle/>
            <a:p>
              <a:pPr algn="ctr"/>
              <a:r>
                <a:rPr lang="en-GB" sz="1400" b="1" dirty="0">
                  <a:solidFill>
                    <a:srgbClr val="FFFF00"/>
                  </a:solidFill>
                </a:rPr>
                <a:t>R10</a:t>
              </a:r>
            </a:p>
            <a:p>
              <a:pPr algn="ctr"/>
              <a:r>
                <a:rPr lang="en-GB" sz="1400" b="1" dirty="0">
                  <a:solidFill>
                    <a:srgbClr val="FFFF00"/>
                  </a:solidFill>
                </a:rPr>
                <a:t>18</a:t>
              </a:r>
            </a:p>
          </p:txBody>
        </p:sp>
      </p:grpSp>
      <p:grpSp>
        <p:nvGrpSpPr>
          <p:cNvPr id="14" name="Group 13"/>
          <p:cNvGrpSpPr/>
          <p:nvPr/>
        </p:nvGrpSpPr>
        <p:grpSpPr>
          <a:xfrm>
            <a:off x="3467273" y="3476625"/>
            <a:ext cx="552450" cy="568495"/>
            <a:chOff x="2838450" y="2019300"/>
            <a:chExt cx="552450" cy="568495"/>
          </a:xfrm>
        </p:grpSpPr>
        <p:sp>
          <p:nvSpPr>
            <p:cNvPr id="15" name="Oval 14"/>
            <p:cNvSpPr/>
            <p:nvPr/>
          </p:nvSpPr>
          <p:spPr bwMode="auto">
            <a:xfrm>
              <a:off x="2838450" y="201930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6" name="TextBox 15"/>
            <p:cNvSpPr txBox="1"/>
            <p:nvPr/>
          </p:nvSpPr>
          <p:spPr>
            <a:xfrm>
              <a:off x="2896001" y="2064575"/>
              <a:ext cx="453970" cy="523220"/>
            </a:xfrm>
            <a:prstGeom prst="rect">
              <a:avLst/>
            </a:prstGeom>
            <a:noFill/>
          </p:spPr>
          <p:txBody>
            <a:bodyPr wrap="none" rtlCol="0">
              <a:spAutoFit/>
            </a:bodyPr>
            <a:lstStyle/>
            <a:p>
              <a:pPr algn="ctr"/>
              <a:r>
                <a:rPr lang="en-GB" sz="1400" b="1" dirty="0">
                  <a:solidFill>
                    <a:srgbClr val="FFFF00"/>
                  </a:solidFill>
                </a:rPr>
                <a:t>R1</a:t>
              </a:r>
            </a:p>
            <a:p>
              <a:pPr algn="ctr"/>
              <a:r>
                <a:rPr lang="en-GB" sz="1400" b="1" dirty="0">
                  <a:solidFill>
                    <a:srgbClr val="FFFF00"/>
                  </a:solidFill>
                </a:rPr>
                <a:t>68</a:t>
              </a:r>
            </a:p>
          </p:txBody>
        </p:sp>
      </p:grpSp>
      <p:grpSp>
        <p:nvGrpSpPr>
          <p:cNvPr id="17" name="Group 16"/>
          <p:cNvGrpSpPr/>
          <p:nvPr/>
        </p:nvGrpSpPr>
        <p:grpSpPr>
          <a:xfrm>
            <a:off x="4079023" y="4081165"/>
            <a:ext cx="569387" cy="561320"/>
            <a:chOff x="2834151" y="2038350"/>
            <a:chExt cx="569387" cy="561320"/>
          </a:xfrm>
        </p:grpSpPr>
        <p:sp>
          <p:nvSpPr>
            <p:cNvPr id="18" name="Oval 17"/>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9" name="TextBox 18"/>
            <p:cNvSpPr txBox="1"/>
            <p:nvPr/>
          </p:nvSpPr>
          <p:spPr>
            <a:xfrm>
              <a:off x="2834151" y="2076450"/>
              <a:ext cx="569387" cy="523220"/>
            </a:xfrm>
            <a:prstGeom prst="rect">
              <a:avLst/>
            </a:prstGeom>
            <a:noFill/>
          </p:spPr>
          <p:txBody>
            <a:bodyPr wrap="none" rtlCol="0">
              <a:spAutoFit/>
            </a:bodyPr>
            <a:lstStyle/>
            <a:p>
              <a:pPr algn="ctr"/>
              <a:r>
                <a:rPr lang="en-GB" sz="1400" b="1" dirty="0">
                  <a:solidFill>
                    <a:srgbClr val="FFFF00"/>
                  </a:solidFill>
                </a:rPr>
                <a:t>R3</a:t>
              </a:r>
            </a:p>
            <a:p>
              <a:pPr algn="ctr"/>
              <a:r>
                <a:rPr lang="en-GB" sz="1400" b="1" dirty="0">
                  <a:solidFill>
                    <a:srgbClr val="FFFF00"/>
                  </a:solidFill>
                </a:rPr>
                <a:t>142</a:t>
              </a:r>
            </a:p>
          </p:txBody>
        </p:sp>
      </p:grpSp>
      <p:grpSp>
        <p:nvGrpSpPr>
          <p:cNvPr id="20" name="Group 19"/>
          <p:cNvGrpSpPr/>
          <p:nvPr/>
        </p:nvGrpSpPr>
        <p:grpSpPr>
          <a:xfrm>
            <a:off x="4176351" y="4781550"/>
            <a:ext cx="582211" cy="561320"/>
            <a:chOff x="2825777" y="2038350"/>
            <a:chExt cx="582211" cy="561320"/>
          </a:xfrm>
        </p:grpSpPr>
        <p:sp>
          <p:nvSpPr>
            <p:cNvPr id="21" name="Oval 20"/>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2" name="TextBox 21"/>
            <p:cNvSpPr txBox="1"/>
            <p:nvPr/>
          </p:nvSpPr>
          <p:spPr>
            <a:xfrm>
              <a:off x="2825777" y="2076450"/>
              <a:ext cx="582211" cy="523220"/>
            </a:xfrm>
            <a:prstGeom prst="rect">
              <a:avLst/>
            </a:prstGeom>
            <a:noFill/>
          </p:spPr>
          <p:txBody>
            <a:bodyPr wrap="none" rtlCol="0">
              <a:spAutoFit/>
            </a:bodyPr>
            <a:lstStyle/>
            <a:p>
              <a:pPr algn="ctr"/>
              <a:r>
                <a:rPr lang="en-GB" sz="1400" b="1" dirty="0">
                  <a:solidFill>
                    <a:srgbClr val="FFFF00"/>
                  </a:solidFill>
                </a:rPr>
                <a:t>R11</a:t>
              </a:r>
            </a:p>
            <a:p>
              <a:pPr algn="ctr"/>
              <a:r>
                <a:rPr lang="en-GB" sz="1400" b="1" dirty="0">
                  <a:solidFill>
                    <a:srgbClr val="FFFF00"/>
                  </a:solidFill>
                </a:rPr>
                <a:t>23</a:t>
              </a:r>
            </a:p>
          </p:txBody>
        </p:sp>
      </p:grpSp>
      <p:grpSp>
        <p:nvGrpSpPr>
          <p:cNvPr id="23" name="Group 22"/>
          <p:cNvGrpSpPr/>
          <p:nvPr/>
        </p:nvGrpSpPr>
        <p:grpSpPr>
          <a:xfrm>
            <a:off x="6145948" y="3962400"/>
            <a:ext cx="569387" cy="552450"/>
            <a:chOff x="2834151" y="2038350"/>
            <a:chExt cx="569387" cy="552450"/>
          </a:xfrm>
        </p:grpSpPr>
        <p:sp>
          <p:nvSpPr>
            <p:cNvPr id="24" name="Oval 23"/>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5" name="TextBox 24"/>
            <p:cNvSpPr txBox="1"/>
            <p:nvPr/>
          </p:nvSpPr>
          <p:spPr>
            <a:xfrm>
              <a:off x="2834151" y="2052700"/>
              <a:ext cx="569387" cy="523220"/>
            </a:xfrm>
            <a:prstGeom prst="rect">
              <a:avLst/>
            </a:prstGeom>
            <a:noFill/>
          </p:spPr>
          <p:txBody>
            <a:bodyPr wrap="none" rtlCol="0">
              <a:spAutoFit/>
            </a:bodyPr>
            <a:lstStyle/>
            <a:p>
              <a:pPr algn="ctr"/>
              <a:r>
                <a:rPr lang="en-GB" sz="1400" b="1" dirty="0">
                  <a:solidFill>
                    <a:srgbClr val="FFFF00"/>
                  </a:solidFill>
                </a:rPr>
                <a:t>R6</a:t>
              </a:r>
            </a:p>
            <a:p>
              <a:pPr algn="ctr"/>
              <a:r>
                <a:rPr lang="en-GB" sz="1400" b="1" dirty="0">
                  <a:solidFill>
                    <a:srgbClr val="FFFF00"/>
                  </a:solidFill>
                </a:rPr>
                <a:t>173</a:t>
              </a:r>
            </a:p>
          </p:txBody>
        </p:sp>
      </p:grpSp>
      <p:grpSp>
        <p:nvGrpSpPr>
          <p:cNvPr id="26" name="Group 25"/>
          <p:cNvGrpSpPr/>
          <p:nvPr/>
        </p:nvGrpSpPr>
        <p:grpSpPr>
          <a:xfrm>
            <a:off x="4672208" y="3538240"/>
            <a:ext cx="552450" cy="561320"/>
            <a:chOff x="2838450" y="2038350"/>
            <a:chExt cx="552450" cy="561320"/>
          </a:xfrm>
        </p:grpSpPr>
        <p:sp>
          <p:nvSpPr>
            <p:cNvPr id="27" name="Oval 26"/>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8" name="TextBox 27"/>
            <p:cNvSpPr txBox="1"/>
            <p:nvPr/>
          </p:nvSpPr>
          <p:spPr>
            <a:xfrm>
              <a:off x="2904684" y="2076450"/>
              <a:ext cx="453970" cy="523220"/>
            </a:xfrm>
            <a:prstGeom prst="rect">
              <a:avLst/>
            </a:prstGeom>
            <a:noFill/>
          </p:spPr>
          <p:txBody>
            <a:bodyPr wrap="none" rtlCol="0">
              <a:spAutoFit/>
            </a:bodyPr>
            <a:lstStyle/>
            <a:p>
              <a:pPr algn="ctr"/>
              <a:r>
                <a:rPr lang="en-GB" sz="1400" b="1" dirty="0">
                  <a:solidFill>
                    <a:srgbClr val="FFFF00"/>
                  </a:solidFill>
                </a:rPr>
                <a:t>R2</a:t>
              </a:r>
            </a:p>
            <a:p>
              <a:pPr algn="ctr"/>
              <a:r>
                <a:rPr lang="en-GB" sz="1400" b="1" dirty="0">
                  <a:solidFill>
                    <a:srgbClr val="FFFF00"/>
                  </a:solidFill>
                </a:rPr>
                <a:t>81</a:t>
              </a:r>
            </a:p>
          </p:txBody>
        </p:sp>
      </p:grpSp>
      <p:grpSp>
        <p:nvGrpSpPr>
          <p:cNvPr id="29" name="Group 28"/>
          <p:cNvGrpSpPr/>
          <p:nvPr/>
        </p:nvGrpSpPr>
        <p:grpSpPr>
          <a:xfrm>
            <a:off x="5138934" y="4338310"/>
            <a:ext cx="552450" cy="552450"/>
            <a:chOff x="2838450" y="2038350"/>
            <a:chExt cx="552450" cy="552450"/>
          </a:xfrm>
        </p:grpSpPr>
        <p:sp>
          <p:nvSpPr>
            <p:cNvPr id="30" name="Oval 29"/>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31" name="TextBox 30"/>
            <p:cNvSpPr txBox="1"/>
            <p:nvPr/>
          </p:nvSpPr>
          <p:spPr>
            <a:xfrm>
              <a:off x="2888211" y="2064575"/>
              <a:ext cx="453970" cy="523220"/>
            </a:xfrm>
            <a:prstGeom prst="rect">
              <a:avLst/>
            </a:prstGeom>
            <a:noFill/>
          </p:spPr>
          <p:txBody>
            <a:bodyPr wrap="none" rtlCol="0">
              <a:spAutoFit/>
            </a:bodyPr>
            <a:lstStyle/>
            <a:p>
              <a:pPr algn="ctr"/>
              <a:r>
                <a:rPr lang="en-GB" sz="1400" b="1" dirty="0">
                  <a:solidFill>
                    <a:srgbClr val="FFFF00"/>
                  </a:solidFill>
                </a:rPr>
                <a:t>R9</a:t>
              </a:r>
            </a:p>
            <a:p>
              <a:pPr algn="ctr"/>
              <a:r>
                <a:rPr lang="en-GB" sz="1400" b="1" dirty="0">
                  <a:solidFill>
                    <a:srgbClr val="FFFF00"/>
                  </a:solidFill>
                </a:rPr>
                <a:t>11</a:t>
              </a:r>
            </a:p>
          </p:txBody>
        </p:sp>
      </p:grpSp>
      <p:grpSp>
        <p:nvGrpSpPr>
          <p:cNvPr id="32" name="Group 31"/>
          <p:cNvGrpSpPr/>
          <p:nvPr/>
        </p:nvGrpSpPr>
        <p:grpSpPr>
          <a:xfrm>
            <a:off x="5461574" y="3538240"/>
            <a:ext cx="552450" cy="561320"/>
            <a:chOff x="2838450" y="2038350"/>
            <a:chExt cx="552450" cy="561320"/>
          </a:xfrm>
        </p:grpSpPr>
        <p:sp>
          <p:nvSpPr>
            <p:cNvPr id="33" name="Oval 32"/>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34" name="TextBox 33"/>
            <p:cNvSpPr txBox="1"/>
            <p:nvPr/>
          </p:nvSpPr>
          <p:spPr>
            <a:xfrm>
              <a:off x="2904684" y="2076450"/>
              <a:ext cx="453970" cy="523220"/>
            </a:xfrm>
            <a:prstGeom prst="rect">
              <a:avLst/>
            </a:prstGeom>
            <a:noFill/>
          </p:spPr>
          <p:txBody>
            <a:bodyPr wrap="none" rtlCol="0">
              <a:spAutoFit/>
            </a:bodyPr>
            <a:lstStyle/>
            <a:p>
              <a:pPr algn="ctr"/>
              <a:r>
                <a:rPr lang="en-GB" sz="1400" b="1" dirty="0">
                  <a:solidFill>
                    <a:srgbClr val="FFFF00"/>
                  </a:solidFill>
                </a:rPr>
                <a:t>R7</a:t>
              </a:r>
            </a:p>
            <a:p>
              <a:pPr algn="ctr"/>
              <a:r>
                <a:rPr lang="en-GB" sz="1400" b="1" dirty="0">
                  <a:solidFill>
                    <a:srgbClr val="FFFF00"/>
                  </a:solidFill>
                </a:rPr>
                <a:t>70</a:t>
              </a:r>
            </a:p>
          </p:txBody>
        </p:sp>
      </p:grpSp>
      <p:sp>
        <p:nvSpPr>
          <p:cNvPr id="35" name="TextBox 34"/>
          <p:cNvSpPr txBox="1"/>
          <p:nvPr/>
        </p:nvSpPr>
        <p:spPr>
          <a:xfrm>
            <a:off x="38674" y="1733193"/>
            <a:ext cx="4929251" cy="1938992"/>
          </a:xfrm>
          <a:prstGeom prst="rect">
            <a:avLst/>
          </a:prstGeom>
          <a:solidFill>
            <a:srgbClr val="FFFF00">
              <a:alpha val="0"/>
            </a:srgbClr>
          </a:solidFill>
        </p:spPr>
        <p:txBody>
          <a:bodyPr wrap="square" rtlCol="0">
            <a:spAutoFit/>
          </a:bodyPr>
          <a:lstStyle/>
          <a:p>
            <a:pPr marL="342900" indent="-342900">
              <a:buFont typeface="Arial" panose="020B0604020202020204" pitchFamily="34" charset="0"/>
              <a:buChar char="•"/>
            </a:pPr>
            <a:r>
              <a:rPr lang="en-GB" sz="2000" b="1" dirty="0">
                <a:solidFill>
                  <a:srgbClr val="333399"/>
                </a:solidFill>
              </a:rPr>
              <a:t>581 projects</a:t>
            </a:r>
          </a:p>
          <a:p>
            <a:pPr marL="342900" indent="-342900">
              <a:buFont typeface="Arial" panose="020B0604020202020204" pitchFamily="34" charset="0"/>
              <a:buChar char="•"/>
            </a:pPr>
            <a:r>
              <a:rPr lang="en-GB" sz="2000" b="1" dirty="0">
                <a:solidFill>
                  <a:srgbClr val="333399"/>
                </a:solidFill>
              </a:rPr>
              <a:t>147</a:t>
            </a:r>
            <a:r>
              <a:rPr lang="en-GB" sz="2000" dirty="0">
                <a:solidFill>
                  <a:srgbClr val="333399"/>
                </a:solidFill>
              </a:rPr>
              <a:t> </a:t>
            </a:r>
            <a:r>
              <a:rPr lang="en-GB" sz="2000" dirty="0" err="1">
                <a:solidFill>
                  <a:srgbClr val="333399"/>
                </a:solidFill>
              </a:rPr>
              <a:t>coord</a:t>
            </a:r>
            <a:r>
              <a:rPr lang="en-GB" sz="2000" dirty="0">
                <a:solidFill>
                  <a:srgbClr val="333399"/>
                </a:solidFill>
              </a:rPr>
              <a:t>. in a </a:t>
            </a:r>
            <a:r>
              <a:rPr lang="en-GB" sz="2000" dirty="0" err="1">
                <a:solidFill>
                  <a:srgbClr val="333399"/>
                </a:solidFill>
              </a:rPr>
              <a:t>Prtnr</a:t>
            </a:r>
            <a:r>
              <a:rPr lang="en-GB" sz="2000" dirty="0">
                <a:solidFill>
                  <a:srgbClr val="333399"/>
                </a:solidFill>
              </a:rPr>
              <a:t> </a:t>
            </a:r>
            <a:r>
              <a:rPr lang="en-GB" sz="2000" dirty="0" err="1">
                <a:solidFill>
                  <a:srgbClr val="333399"/>
                </a:solidFill>
              </a:rPr>
              <a:t>Ctry</a:t>
            </a:r>
            <a:r>
              <a:rPr lang="en-GB" sz="2000" dirty="0">
                <a:solidFill>
                  <a:srgbClr val="333399"/>
                </a:solidFill>
              </a:rPr>
              <a:t> (25%)</a:t>
            </a:r>
          </a:p>
          <a:p>
            <a:pPr marL="342900" indent="-342900">
              <a:buFont typeface="Arial" panose="020B0604020202020204" pitchFamily="34" charset="0"/>
              <a:buChar char="•"/>
            </a:pPr>
            <a:r>
              <a:rPr lang="en-GB" sz="2000" dirty="0">
                <a:solidFill>
                  <a:srgbClr val="333399"/>
                </a:solidFill>
              </a:rPr>
              <a:t>More than </a:t>
            </a:r>
            <a:r>
              <a:rPr lang="en-GB" sz="2000" b="1" dirty="0">
                <a:solidFill>
                  <a:srgbClr val="333399"/>
                </a:solidFill>
              </a:rPr>
              <a:t>3000 </a:t>
            </a:r>
            <a:r>
              <a:rPr lang="en-GB" sz="2000" b="1" u="sng" dirty="0">
                <a:solidFill>
                  <a:srgbClr val="333399"/>
                </a:solidFill>
              </a:rPr>
              <a:t>different</a:t>
            </a:r>
            <a:r>
              <a:rPr lang="en-GB" sz="2000" b="1" dirty="0">
                <a:solidFill>
                  <a:srgbClr val="333399"/>
                </a:solidFill>
              </a:rPr>
              <a:t> orgs</a:t>
            </a:r>
            <a:r>
              <a:rPr lang="en-GB" sz="2000" dirty="0">
                <a:solidFill>
                  <a:srgbClr val="333399"/>
                </a:solidFill>
              </a:rPr>
              <a:t>.</a:t>
            </a:r>
          </a:p>
          <a:p>
            <a:pPr marL="342900" indent="-342900">
              <a:buFont typeface="Arial" panose="020B0604020202020204" pitchFamily="34" charset="0"/>
              <a:buChar char="•"/>
            </a:pPr>
            <a:r>
              <a:rPr lang="en-GB" sz="2000" b="1" dirty="0">
                <a:solidFill>
                  <a:srgbClr val="333399"/>
                </a:solidFill>
              </a:rPr>
              <a:t>2200 </a:t>
            </a:r>
            <a:r>
              <a:rPr lang="en-GB" sz="2000" b="1" u="sng" dirty="0">
                <a:solidFill>
                  <a:srgbClr val="333399"/>
                </a:solidFill>
              </a:rPr>
              <a:t>different</a:t>
            </a:r>
            <a:r>
              <a:rPr lang="en-GB" sz="2000" b="1" dirty="0">
                <a:solidFill>
                  <a:srgbClr val="333399"/>
                </a:solidFill>
              </a:rPr>
              <a:t> Universities</a:t>
            </a:r>
            <a:br>
              <a:rPr lang="en-GB" sz="2000" dirty="0">
                <a:solidFill>
                  <a:srgbClr val="333399"/>
                </a:solidFill>
              </a:rPr>
            </a:br>
            <a:r>
              <a:rPr lang="en-GB" sz="2000" dirty="0">
                <a:solidFill>
                  <a:srgbClr val="333399"/>
                </a:solidFill>
              </a:rPr>
              <a:t>(</a:t>
            </a:r>
            <a:r>
              <a:rPr lang="en-GB" sz="2000" b="1" dirty="0">
                <a:solidFill>
                  <a:srgbClr val="333399"/>
                </a:solidFill>
              </a:rPr>
              <a:t>+ than 1500 </a:t>
            </a:r>
            <a:r>
              <a:rPr lang="en-GB" sz="2000" dirty="0">
                <a:solidFill>
                  <a:srgbClr val="333399"/>
                </a:solidFill>
              </a:rPr>
              <a:t>in </a:t>
            </a:r>
            <a:r>
              <a:rPr lang="en-GB" sz="2000" dirty="0" err="1">
                <a:solidFill>
                  <a:srgbClr val="333399"/>
                </a:solidFill>
              </a:rPr>
              <a:t>Prtnr</a:t>
            </a:r>
            <a:r>
              <a:rPr lang="en-GB" sz="2000" dirty="0">
                <a:solidFill>
                  <a:srgbClr val="333399"/>
                </a:solidFill>
              </a:rPr>
              <a:t> </a:t>
            </a:r>
            <a:r>
              <a:rPr lang="en-GB" sz="2000" dirty="0" err="1">
                <a:solidFill>
                  <a:srgbClr val="333399"/>
                </a:solidFill>
              </a:rPr>
              <a:t>Ctries</a:t>
            </a:r>
            <a:r>
              <a:rPr lang="en-GB" sz="2000" dirty="0">
                <a:solidFill>
                  <a:srgbClr val="333399"/>
                </a:solidFill>
              </a:rPr>
              <a:t>) </a:t>
            </a:r>
          </a:p>
          <a:p>
            <a:pPr marL="342900" indent="-342900">
              <a:buFont typeface="Arial" panose="020B0604020202020204" pitchFamily="34" charset="0"/>
              <a:buChar char="•"/>
            </a:pPr>
            <a:endParaRPr lang="en-GB" sz="2000" dirty="0"/>
          </a:p>
        </p:txBody>
      </p:sp>
      <p:cxnSp>
        <p:nvCxnSpPr>
          <p:cNvPr id="37" name="Straight Arrow Connector 36"/>
          <p:cNvCxnSpPr/>
          <p:nvPr/>
        </p:nvCxnSpPr>
        <p:spPr bwMode="auto">
          <a:xfrm>
            <a:off x="4019723" y="3814465"/>
            <a:ext cx="533400" cy="166985"/>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054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GB" altLang="en-US" dirty="0">
                <a:latin typeface="Tahoma" pitchFamily="34" charset="0"/>
                <a:cs typeface="Tahoma" pitchFamily="34" charset="0"/>
              </a:rPr>
              <a:t>Your partners : Accompanying your CBHE project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3361928"/>
              </p:ext>
            </p:extLst>
          </p:nvPr>
        </p:nvGraphicFramePr>
        <p:xfrm>
          <a:off x="266700" y="1936751"/>
          <a:ext cx="9372600" cy="313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49F2502-04CF-410B-96CB-30DACB25D845}" type="slidenum">
              <a:rPr lang="en-GB" smtClean="0"/>
              <a:pPr>
                <a:defRPr/>
              </a:pPr>
              <a:t>13</a:t>
            </a:fld>
            <a:endParaRPr lang="en-GB"/>
          </a:p>
        </p:txBody>
      </p:sp>
      <p:grpSp>
        <p:nvGrpSpPr>
          <p:cNvPr id="6" name="Group 5"/>
          <p:cNvGrpSpPr/>
          <p:nvPr/>
        </p:nvGrpSpPr>
        <p:grpSpPr>
          <a:xfrm>
            <a:off x="228601" y="5329618"/>
            <a:ext cx="2857499" cy="1142285"/>
            <a:chOff x="-204995" y="21017"/>
            <a:chExt cx="3507981" cy="1142285"/>
          </a:xfrm>
        </p:grpSpPr>
        <p:sp>
          <p:nvSpPr>
            <p:cNvPr id="10" name="Rectangle 9"/>
            <p:cNvSpPr/>
            <p:nvPr/>
          </p:nvSpPr>
          <p:spPr>
            <a:xfrm>
              <a:off x="-204995" y="21017"/>
              <a:ext cx="3507981" cy="114228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204995" y="21017"/>
              <a:ext cx="3063638" cy="1142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noProof="0" dirty="0">
                  <a:latin typeface="Tahoma" panose="020B0604030504040204" pitchFamily="34" charset="0"/>
                  <a:ea typeface="Tahoma" panose="020B0604030504040204" pitchFamily="34" charset="0"/>
                  <a:cs typeface="Tahoma" panose="020B0604030504040204" pitchFamily="34" charset="0"/>
                </a:rPr>
                <a:t>Your Stakeholders</a:t>
              </a:r>
            </a:p>
          </p:txBody>
        </p:sp>
      </p:grpSp>
      <p:sp>
        <p:nvSpPr>
          <p:cNvPr id="9" name="Rectangle 8"/>
          <p:cNvSpPr/>
          <p:nvPr/>
        </p:nvSpPr>
        <p:spPr>
          <a:xfrm>
            <a:off x="3086100" y="5329618"/>
            <a:ext cx="6457949" cy="1142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Tahoma" panose="020B0604030504040204" pitchFamily="34" charset="0"/>
                <a:ea typeface="Tahoma" panose="020B0604030504040204" pitchFamily="34" charset="0"/>
                <a:cs typeface="Tahoma" panose="020B0604030504040204" pitchFamily="34" charset="0"/>
              </a:rPr>
              <a:t>National authorities, HEI services/</a:t>
            </a:r>
            <a:r>
              <a:rPr lang="en-GB" sz="2000" kern="1200" noProof="0" dirty="0" err="1">
                <a:latin typeface="Tahoma" panose="020B0604030504040204" pitchFamily="34" charset="0"/>
                <a:ea typeface="Tahoma" panose="020B0604030504040204" pitchFamily="34" charset="0"/>
                <a:cs typeface="Tahoma" panose="020B0604030504040204" pitchFamily="34" charset="0"/>
              </a:rPr>
              <a:t>depts</a:t>
            </a:r>
            <a:r>
              <a:rPr lang="en-GB" sz="2000" kern="1200" noProof="0" dirty="0">
                <a:latin typeface="Tahoma" panose="020B0604030504040204" pitchFamily="34" charset="0"/>
                <a:ea typeface="Tahoma" panose="020B0604030504040204" pitchFamily="34" charset="0"/>
                <a:cs typeface="Tahoma" panose="020B0604030504040204" pitchFamily="34" charset="0"/>
              </a:rPr>
              <a:t> in the partner orgs., target groups and final beneficiaries;</a:t>
            </a:r>
          </a:p>
          <a:p>
            <a:pPr marL="228600" lvl="1" indent="-228600" algn="l" defTabSz="889000">
              <a:lnSpc>
                <a:spcPct val="90000"/>
              </a:lnSpc>
              <a:spcBef>
                <a:spcPct val="0"/>
              </a:spcBef>
              <a:spcAft>
                <a:spcPct val="15000"/>
              </a:spcAft>
              <a:buChar char="••"/>
            </a:pPr>
            <a:r>
              <a:rPr lang="en-GB" sz="2000" dirty="0">
                <a:latin typeface="Tahoma" panose="020B0604030504040204" pitchFamily="34" charset="0"/>
                <a:ea typeface="Tahoma" panose="020B0604030504040204" pitchFamily="34" charset="0"/>
                <a:cs typeface="Tahoma" panose="020B0604030504040204" pitchFamily="34" charset="0"/>
              </a:rPr>
              <a:t>Other CBHE projects in : your region / your HEI / your thematic area; </a:t>
            </a:r>
            <a:endParaRPr lang="en-GB" sz="2000" kern="1200" noProof="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endParaRPr lang="en-GB" sz="2000" kern="1200" noProof="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endParaRPr lang="en-GB" sz="2000" kern="1200" noProof="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1450" y="1117600"/>
            <a:ext cx="9474200" cy="663575"/>
          </a:xfrm>
        </p:spPr>
        <p:txBody>
          <a:bodyPr/>
          <a:lstStyle/>
          <a:p>
            <a:pPr algn="ctr"/>
            <a:r>
              <a:rPr lang="fr-BE" altLang="en-US" dirty="0">
                <a:latin typeface="Tahoma" pitchFamily="34" charset="0"/>
                <a:cs typeface="Tahoma" pitchFamily="34" charset="0"/>
              </a:rPr>
              <a:t>THE CBHE TEAM AT EACEA</a:t>
            </a:r>
            <a:endParaRPr lang="en-GB" altLang="en-US" dirty="0">
              <a:latin typeface="Tahoma" pitchFamily="34" charset="0"/>
              <a:cs typeface="Tahoma" pitchFamily="34" charset="0"/>
            </a:endParaRPr>
          </a:p>
        </p:txBody>
      </p:sp>
      <p:sp>
        <p:nvSpPr>
          <p:cNvPr id="4" name="Slide Number Placeholder 3"/>
          <p:cNvSpPr>
            <a:spLocks noGrp="1"/>
          </p:cNvSpPr>
          <p:nvPr>
            <p:ph type="sldNum" sz="quarter" idx="12"/>
          </p:nvPr>
        </p:nvSpPr>
        <p:spPr>
          <a:xfrm>
            <a:off x="7378700" y="6505575"/>
            <a:ext cx="2311400" cy="476250"/>
          </a:xfrm>
        </p:spPr>
        <p:txBody>
          <a:bodyPr/>
          <a:lstStyle/>
          <a:p>
            <a:pPr>
              <a:defRPr/>
            </a:pPr>
            <a:fld id="{072E4CB9-CD82-43D3-BB69-806494C09DAE}" type="slidenum">
              <a:rPr lang="en-GB" smtClean="0"/>
              <a:pPr>
                <a:defRPr/>
              </a:pPr>
              <a:t>14</a:t>
            </a:fld>
            <a:endParaRPr lang="en-GB"/>
          </a:p>
        </p:txBody>
      </p:sp>
      <p:pic>
        <p:nvPicPr>
          <p:cNvPr id="49" name="Picture 4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4900" y="1762411"/>
            <a:ext cx="7552358" cy="49050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6764" y="5058570"/>
            <a:ext cx="1961431" cy="1705942"/>
          </a:xfrm>
          <a:prstGeom prst="rect">
            <a:avLst/>
          </a:prstGeom>
        </p:spPr>
      </p:pic>
      <p:pic>
        <p:nvPicPr>
          <p:cNvPr id="17414" name="Picture 6" descr="\\NET1.cec.eu.int\homes\121\gutieje\Desktop\VatTaxes.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22241" y="5058570"/>
            <a:ext cx="1587609" cy="1587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6563" y="1223963"/>
            <a:ext cx="8915400" cy="647700"/>
          </a:xfrm>
        </p:spPr>
        <p:txBody>
          <a:bodyPr/>
          <a:lstStyle/>
          <a:p>
            <a:pPr algn="ctr">
              <a:defRPr/>
            </a:pPr>
            <a:r>
              <a:rPr lang="fr-BE" sz="2400" kern="1200" cap="small" dirty="0">
                <a:solidFill>
                  <a:srgbClr val="9A001D"/>
                </a:solidFill>
                <a:effectLst>
                  <a:outerShdw blurRad="38100" dist="38100" dir="2700000" algn="tl">
                    <a:srgbClr val="C0C0C0"/>
                  </a:outerShdw>
                </a:effectLst>
              </a:rPr>
              <a:t>CBHE</a:t>
            </a:r>
            <a:br>
              <a:rPr lang="fr-BE" sz="2400" kern="1200" cap="small" dirty="0">
                <a:solidFill>
                  <a:srgbClr val="9A001D"/>
                </a:solidFill>
                <a:effectLst>
                  <a:outerShdw blurRad="38100" dist="38100" dir="2700000" algn="tl">
                    <a:srgbClr val="C0C0C0"/>
                  </a:outerShdw>
                </a:effectLst>
              </a:rPr>
            </a:br>
            <a:r>
              <a:rPr lang="fr-BE" sz="2400" kern="1200" cap="small" dirty="0" err="1">
                <a:solidFill>
                  <a:srgbClr val="9A001D"/>
                </a:solidFill>
                <a:effectLst>
                  <a:outerShdw blurRad="38100" dist="38100" dir="2700000" algn="tl">
                    <a:srgbClr val="C0C0C0"/>
                  </a:outerShdw>
                </a:effectLst>
              </a:rPr>
              <a:t>Rules</a:t>
            </a:r>
            <a:r>
              <a:rPr lang="fr-BE" sz="2400" kern="1200" cap="small" dirty="0">
                <a:solidFill>
                  <a:srgbClr val="9A001D"/>
                </a:solidFill>
                <a:effectLst>
                  <a:outerShdw blurRad="38100" dist="38100" dir="2700000" algn="tl">
                    <a:srgbClr val="C0C0C0"/>
                  </a:outerShdw>
                </a:effectLst>
              </a:rPr>
              <a:t> and </a:t>
            </a:r>
            <a:r>
              <a:rPr lang="fr-BE" sz="2400" kern="1200" cap="small" dirty="0" err="1">
                <a:solidFill>
                  <a:srgbClr val="9A001D"/>
                </a:solidFill>
                <a:effectLst>
                  <a:outerShdw blurRad="38100" dist="38100" dir="2700000" algn="tl">
                    <a:srgbClr val="C0C0C0"/>
                  </a:outerShdw>
                </a:effectLst>
              </a:rPr>
              <a:t>Regulations</a:t>
            </a:r>
            <a:endParaRPr lang="en-GB" sz="2400" kern="1200" cap="small" dirty="0">
              <a:solidFill>
                <a:srgbClr val="9A001D"/>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3D5E2CCB-3745-4931-8895-40286914FF13}" type="slidenum">
              <a:rPr lang="en-GB" altLang="en-US" smtClean="0"/>
              <a:pPr>
                <a:defRPr/>
              </a:pPr>
              <a:t>15</a:t>
            </a:fld>
            <a:endParaRPr lang="en-GB" altLang="en-US" dirty="0"/>
          </a:p>
        </p:txBody>
      </p:sp>
      <p:graphicFrame>
        <p:nvGraphicFramePr>
          <p:cNvPr id="7" name="Diagram 6"/>
          <p:cNvGraphicFramePr/>
          <p:nvPr>
            <p:extLst>
              <p:ext uri="{D42A27DB-BD31-4B8C-83A1-F6EECF244321}">
                <p14:modId xmlns:p14="http://schemas.microsoft.com/office/powerpoint/2010/main" val="3335372728"/>
              </p:ext>
            </p:extLst>
          </p:nvPr>
        </p:nvGraphicFramePr>
        <p:xfrm>
          <a:off x="1651000" y="2116666"/>
          <a:ext cx="6604000" cy="4402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96136" y="1304924"/>
            <a:ext cx="1452563" cy="1804755"/>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43000" y="1467644"/>
            <a:ext cx="1327150" cy="1554163"/>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03313" y="3450431"/>
            <a:ext cx="1412875" cy="1633537"/>
          </a:xfrm>
          <a:prstGeom prst="rect">
            <a:avLst/>
          </a:prstGeom>
          <a:noFill/>
          <a:ln w="34925">
            <a:gradFill>
              <a:gsLst>
                <a:gs pos="0">
                  <a:srgbClr val="0070C0"/>
                </a:gs>
                <a:gs pos="100000">
                  <a:srgbClr val="92D050"/>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159624" y="3459957"/>
            <a:ext cx="1546225" cy="1655763"/>
          </a:xfrm>
          <a:prstGeom prst="rect">
            <a:avLst/>
          </a:prstGeom>
          <a:noFill/>
          <a:ln w="412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16" y="0"/>
            <a:ext cx="1352550" cy="1014413"/>
          </a:xfrm>
          <a:prstGeom prst="rect">
            <a:avLst/>
          </a:prstGeom>
        </p:spPr>
      </p:pic>
      <p:cxnSp>
        <p:nvCxnSpPr>
          <p:cNvPr id="13" name="Straight Arrow Connector 12"/>
          <p:cNvCxnSpPr/>
          <p:nvPr/>
        </p:nvCxnSpPr>
        <p:spPr bwMode="auto">
          <a:xfrm>
            <a:off x="5909481" y="4403845"/>
            <a:ext cx="1250143" cy="0"/>
          </a:xfrm>
          <a:prstGeom prst="straightConnector1">
            <a:avLst/>
          </a:prstGeom>
          <a:noFill/>
          <a:ln w="60325" cap="flat" cmpd="sng" algn="ctr">
            <a:solidFill>
              <a:srgbClr val="92D050"/>
            </a:solidFill>
            <a:prstDash val="solid"/>
            <a:round/>
            <a:headEnd type="none" w="med" len="med"/>
            <a:tailEnd type="arrow"/>
          </a:ln>
          <a:effectLst/>
        </p:spPr>
      </p:cxnSp>
      <p:cxnSp>
        <p:nvCxnSpPr>
          <p:cNvPr id="16" name="Straight Arrow Connector 15"/>
          <p:cNvCxnSpPr/>
          <p:nvPr/>
        </p:nvCxnSpPr>
        <p:spPr bwMode="auto">
          <a:xfrm flipH="1">
            <a:off x="2516188" y="4394579"/>
            <a:ext cx="3174928" cy="1"/>
          </a:xfrm>
          <a:prstGeom prst="straightConnector1">
            <a:avLst/>
          </a:prstGeom>
          <a:noFill/>
          <a:ln w="60325" cap="flat" cmpd="sng" algn="ctr">
            <a:solidFill>
              <a:srgbClr val="92D050"/>
            </a:solidFill>
            <a:prstDash val="solid"/>
            <a:round/>
            <a:headEnd type="none" w="med" len="med"/>
            <a:tailEnd type="arrow"/>
          </a:ln>
          <a:effectLst/>
        </p:spPr>
      </p:cxnSp>
      <p:sp>
        <p:nvSpPr>
          <p:cNvPr id="25" name="TextBox 24"/>
          <p:cNvSpPr txBox="1"/>
          <p:nvPr/>
        </p:nvSpPr>
        <p:spPr>
          <a:xfrm>
            <a:off x="327546" y="6414446"/>
            <a:ext cx="2145139" cy="338554"/>
          </a:xfrm>
          <a:prstGeom prst="rect">
            <a:avLst/>
          </a:prstGeom>
          <a:noFill/>
        </p:spPr>
        <p:txBody>
          <a:bodyPr wrap="none" rtlCol="0">
            <a:spAutoFit/>
          </a:bodyPr>
          <a:lstStyle/>
          <a:p>
            <a:r>
              <a:rPr lang="en-GB" sz="1600" b="1" dirty="0">
                <a:solidFill>
                  <a:srgbClr val="333399"/>
                </a:solidFill>
              </a:rPr>
              <a:t>(Art II.19.1 (e)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20FE1F-EE21-4952-B22A-112A109F3683}" type="slidenum">
              <a:rPr lang="en-GB" smtClean="0"/>
              <a:pPr>
                <a:defRPr/>
              </a:pPr>
              <a:t>16</a:t>
            </a:fld>
            <a:endParaRPr lang="en-GB"/>
          </a:p>
        </p:txBody>
      </p:sp>
      <p:pic>
        <p:nvPicPr>
          <p:cNvPr id="2867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925" y="150813"/>
            <a:ext cx="994092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133600" y="1546225"/>
            <a:ext cx="7275513" cy="631825"/>
            <a:chOff x="2133600" y="1546225"/>
            <a:chExt cx="7275513" cy="631825"/>
          </a:xfrm>
        </p:grpSpPr>
        <p:cxnSp>
          <p:nvCxnSpPr>
            <p:cNvPr id="28676" name="Straight Connector 7"/>
            <p:cNvCxnSpPr>
              <a:cxnSpLocks noChangeShapeType="1"/>
            </p:cNvCxnSpPr>
            <p:nvPr/>
          </p:nvCxnSpPr>
          <p:spPr bwMode="auto">
            <a:xfrm>
              <a:off x="2298700" y="1546225"/>
              <a:ext cx="7037388"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7" name="Straight Connector 8"/>
            <p:cNvCxnSpPr>
              <a:cxnSpLocks noChangeShapeType="1"/>
            </p:cNvCxnSpPr>
            <p:nvPr/>
          </p:nvCxnSpPr>
          <p:spPr bwMode="auto">
            <a:xfrm>
              <a:off x="2133600" y="2152650"/>
              <a:ext cx="7275513"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9" name="Straight Arrow Connector 10"/>
            <p:cNvCxnSpPr>
              <a:cxnSpLocks noChangeShapeType="1"/>
            </p:cNvCxnSpPr>
            <p:nvPr/>
          </p:nvCxnSpPr>
          <p:spPr bwMode="auto">
            <a:xfrm>
              <a:off x="7248525" y="1546225"/>
              <a:ext cx="0" cy="631825"/>
            </a:xfrm>
            <a:prstGeom prst="straightConnector1">
              <a:avLst/>
            </a:prstGeom>
            <a:noFill/>
            <a:ln w="19050" algn="ctr">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1" name="TextBox 12"/>
            <p:cNvSpPr txBox="1">
              <a:spLocks noChangeArrowheads="1"/>
            </p:cNvSpPr>
            <p:nvPr/>
          </p:nvSpPr>
          <p:spPr bwMode="auto">
            <a:xfrm>
              <a:off x="7535863" y="1546225"/>
              <a:ext cx="1290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en-US" b="1">
                  <a:solidFill>
                    <a:schemeClr val="bg1"/>
                  </a:solidFill>
                </a:rPr>
                <a:t>10%</a:t>
              </a:r>
            </a:p>
          </p:txBody>
        </p:sp>
        <p:sp>
          <p:nvSpPr>
            <p:cNvPr id="28683" name="Oval 14"/>
            <p:cNvSpPr>
              <a:spLocks noChangeArrowheads="1"/>
            </p:cNvSpPr>
            <p:nvPr/>
          </p:nvSpPr>
          <p:spPr bwMode="auto">
            <a:xfrm>
              <a:off x="4321175" y="1622425"/>
              <a:ext cx="2987675" cy="504825"/>
            </a:xfrm>
            <a:prstGeom prst="ellipse">
              <a:avLst/>
            </a:prstGeom>
            <a:solidFill>
              <a:srgbClr val="FFFF00"/>
            </a:solidFill>
            <a:ln w="9525">
              <a:solidFill>
                <a:schemeClr val="bg1"/>
              </a:solidFill>
              <a:round/>
              <a:headEnd/>
              <a:tailEnd/>
            </a:ln>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spcAft>
                  <a:spcPts val="600"/>
                </a:spcAft>
                <a:buFontTx/>
                <a:buNone/>
              </a:pPr>
              <a:r>
                <a:rPr lang="en-GB" altLang="en-US" sz="1600" b="1">
                  <a:solidFill>
                    <a:srgbClr val="002060"/>
                  </a:solidFill>
                </a:rPr>
                <a:t>Your proposal</a:t>
              </a:r>
              <a:r>
                <a:rPr lang="en-GB" altLang="en-US" sz="1600">
                  <a:solidFill>
                    <a:srgbClr val="002060"/>
                  </a:solidFill>
                </a:rPr>
                <a:t> </a:t>
              </a:r>
            </a:p>
          </p:txBody>
        </p:sp>
      </p:grpSp>
      <p:grpSp>
        <p:nvGrpSpPr>
          <p:cNvPr id="7" name="Group 6"/>
          <p:cNvGrpSpPr/>
          <p:nvPr/>
        </p:nvGrpSpPr>
        <p:grpSpPr>
          <a:xfrm>
            <a:off x="2133600" y="2178050"/>
            <a:ext cx="7321550" cy="4370388"/>
            <a:chOff x="2133600" y="2178050"/>
            <a:chExt cx="7321550" cy="4370388"/>
          </a:xfrm>
        </p:grpSpPr>
        <p:cxnSp>
          <p:nvCxnSpPr>
            <p:cNvPr id="28678" name="Straight Connector 9"/>
            <p:cNvCxnSpPr>
              <a:cxnSpLocks noChangeShapeType="1"/>
            </p:cNvCxnSpPr>
            <p:nvPr/>
          </p:nvCxnSpPr>
          <p:spPr bwMode="auto">
            <a:xfrm>
              <a:off x="2133600" y="6548438"/>
              <a:ext cx="7321550"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0" name="Straight Arrow Connector 11"/>
            <p:cNvCxnSpPr>
              <a:cxnSpLocks noChangeShapeType="1"/>
            </p:cNvCxnSpPr>
            <p:nvPr/>
          </p:nvCxnSpPr>
          <p:spPr bwMode="auto">
            <a:xfrm>
              <a:off x="7248525" y="2178050"/>
              <a:ext cx="0" cy="4370388"/>
            </a:xfrm>
            <a:prstGeom prst="straightConnector1">
              <a:avLst/>
            </a:prstGeom>
            <a:noFill/>
            <a:ln w="19050" algn="ctr">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2" name="TextBox 13"/>
            <p:cNvSpPr txBox="1">
              <a:spLocks noChangeArrowheads="1"/>
            </p:cNvSpPr>
            <p:nvPr/>
          </p:nvSpPr>
          <p:spPr bwMode="auto">
            <a:xfrm>
              <a:off x="7723188" y="2982913"/>
              <a:ext cx="1290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en-US" b="1" dirty="0">
                  <a:solidFill>
                    <a:schemeClr val="bg1"/>
                  </a:solidFill>
                </a:rPr>
                <a:t>90%</a:t>
              </a:r>
            </a:p>
          </p:txBody>
        </p:sp>
        <p:sp>
          <p:nvSpPr>
            <p:cNvPr id="28684" name="Oval 15"/>
            <p:cNvSpPr>
              <a:spLocks noChangeArrowheads="1"/>
            </p:cNvSpPr>
            <p:nvPr/>
          </p:nvSpPr>
          <p:spPr bwMode="auto">
            <a:xfrm>
              <a:off x="4321175" y="2771775"/>
              <a:ext cx="2987675" cy="10080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spcAft>
                  <a:spcPts val="600"/>
                </a:spcAft>
                <a:buFontTx/>
                <a:buNone/>
              </a:pPr>
              <a:r>
                <a:rPr lang="en-GB" altLang="en-US" sz="1600" b="1" dirty="0">
                  <a:solidFill>
                    <a:srgbClr val="002060"/>
                  </a:solidFill>
                </a:rPr>
                <a:t>Your project environment</a:t>
              </a:r>
            </a:p>
          </p:txBody>
        </p:sp>
      </p:grpSp>
      <p:sp>
        <p:nvSpPr>
          <p:cNvPr id="17" name="TextBox 16"/>
          <p:cNvSpPr txBox="1"/>
          <p:nvPr/>
        </p:nvSpPr>
        <p:spPr>
          <a:xfrm>
            <a:off x="4714875" y="4149725"/>
            <a:ext cx="4789488" cy="1939925"/>
          </a:xfrm>
          <a:prstGeom prst="rect">
            <a:avLst/>
          </a:prstGeom>
          <a:solidFill>
            <a:schemeClr val="accent5">
              <a:lumMod val="75000"/>
            </a:schemeClr>
          </a:solidFill>
          <a:ln>
            <a:noFill/>
          </a:ln>
        </p:spPr>
        <p:txBody>
          <a:bodyPr>
            <a:spAutoFit/>
          </a:bodyPr>
          <a:lstStyle/>
          <a:p>
            <a:pPr>
              <a:defRPr/>
            </a:pPr>
            <a:r>
              <a:rPr lang="en-GB" sz="2000" b="1" dirty="0">
                <a:solidFill>
                  <a:schemeClr val="bg1"/>
                </a:solidFill>
                <a:cs typeface="Arial" pitchFamily="34" charset="0"/>
              </a:rPr>
              <a:t>Different</a:t>
            </a:r>
          </a:p>
          <a:p>
            <a:pPr marL="342900" indent="-342900">
              <a:buFont typeface="Arial" panose="020B0604020202020204" pitchFamily="34" charset="0"/>
              <a:buChar char="•"/>
              <a:defRPr/>
            </a:pPr>
            <a:r>
              <a:rPr lang="en-GB" sz="2000" dirty="0">
                <a:solidFill>
                  <a:schemeClr val="bg1"/>
                </a:solidFill>
                <a:cs typeface="Arial" pitchFamily="34" charset="0"/>
              </a:rPr>
              <a:t>Individuals (/personalities)</a:t>
            </a:r>
          </a:p>
          <a:p>
            <a:pPr marL="342900" indent="-342900">
              <a:buFont typeface="Arial" panose="020B0604020202020204" pitchFamily="34" charset="0"/>
              <a:buChar char="•"/>
              <a:defRPr/>
            </a:pPr>
            <a:r>
              <a:rPr lang="en-GB" sz="2000" dirty="0">
                <a:solidFill>
                  <a:schemeClr val="bg1"/>
                </a:solidFill>
                <a:cs typeface="Arial" pitchFamily="34" charset="0"/>
              </a:rPr>
              <a:t>Countries (/cultures, currencies, languages, time zones)</a:t>
            </a:r>
          </a:p>
          <a:p>
            <a:pPr marL="342900" indent="-342900">
              <a:buFont typeface="Arial" panose="020B0604020202020204" pitchFamily="34" charset="0"/>
              <a:buChar char="•"/>
              <a:defRPr/>
            </a:pPr>
            <a:r>
              <a:rPr lang="en-GB" sz="2000" dirty="0">
                <a:solidFill>
                  <a:schemeClr val="bg1"/>
                </a:solidFill>
                <a:cs typeface="Arial" pitchFamily="34" charset="0"/>
              </a:rPr>
              <a:t>Legal </a:t>
            </a:r>
            <a:r>
              <a:rPr lang="en-GB" sz="2000" b="1" dirty="0">
                <a:solidFill>
                  <a:schemeClr val="bg1"/>
                </a:solidFill>
                <a:cs typeface="Arial" pitchFamily="34" charset="0"/>
              </a:rPr>
              <a:t>requirements</a:t>
            </a:r>
          </a:p>
          <a:p>
            <a:pPr marL="342900" indent="-342900">
              <a:buFont typeface="Arial" panose="020B0604020202020204" pitchFamily="34" charset="0"/>
              <a:buChar char="•"/>
              <a:defRPr/>
            </a:pPr>
            <a:r>
              <a:rPr lang="en-GB" sz="2000" dirty="0">
                <a:solidFill>
                  <a:schemeClr val="bg1"/>
                </a:solidFill>
                <a:cs typeface="Arial" pitchFamily="34" charset="0"/>
              </a:rPr>
              <a:t>Institutional </a:t>
            </a:r>
            <a:r>
              <a:rPr lang="en-GB" sz="2000" b="1" dirty="0">
                <a:solidFill>
                  <a:schemeClr val="bg1"/>
                </a:solidFill>
                <a:cs typeface="Arial" pitchFamily="34" charset="0"/>
              </a:rPr>
              <a:t>constraints</a:t>
            </a:r>
          </a:p>
        </p:txBody>
      </p:sp>
    </p:spTree>
    <p:extLst>
      <p:ext uri="{BB962C8B-B14F-4D97-AF65-F5344CB8AC3E}">
        <p14:creationId xmlns:p14="http://schemas.microsoft.com/office/powerpoint/2010/main" val="11496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grpId="0" nodeType="afterEffect">
                                  <p:stCondLst>
                                    <p:cond delay="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2000" fill="hold"/>
                                        <p:tgtEl>
                                          <p:spTgt spid="17"/>
                                        </p:tgtEl>
                                        <p:attrNameLst>
                                          <p:attrName>ppt_x</p:attrName>
                                        </p:attrNameLst>
                                      </p:cBhvr>
                                      <p:tavLst>
                                        <p:tav tm="0">
                                          <p:val>
                                            <p:strVal val="1+#ppt_w/2"/>
                                          </p:val>
                                        </p:tav>
                                        <p:tav tm="100000">
                                          <p:val>
                                            <p:strVal val="#ppt_x"/>
                                          </p:val>
                                        </p:tav>
                                      </p:tavLst>
                                    </p:anim>
                                    <p:anim calcmode="lin" valueType="num">
                                      <p:cBhvr additive="base">
                                        <p:cTn id="1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990725"/>
            <a:ext cx="9280525" cy="4522788"/>
          </a:xfrm>
        </p:spPr>
        <p:txBody>
          <a:bodyPr/>
          <a:lstStyle/>
          <a:p>
            <a:pPr marL="0" indent="0">
              <a:buFontTx/>
              <a:buNone/>
              <a:defRPr/>
            </a:pPr>
            <a:r>
              <a:rPr lang="en-GB" sz="2300" b="1" dirty="0">
                <a:latin typeface="Tahoma" panose="020B0604030504040204" pitchFamily="34" charset="0"/>
                <a:ea typeface="Tahoma" panose="020B0604030504040204" pitchFamily="34" charset="0"/>
                <a:cs typeface="Tahoma" panose="020B0604030504040204" pitchFamily="34" charset="0"/>
              </a:rPr>
              <a:t>Role and obligations of the </a:t>
            </a:r>
            <a:r>
              <a:rPr lang="en-GB" sz="2300" b="1" dirty="0">
                <a:solidFill>
                  <a:srgbClr val="FF0000"/>
                </a:solidFill>
                <a:latin typeface="Tahoma" panose="020B0604030504040204" pitchFamily="34" charset="0"/>
                <a:ea typeface="Tahoma" panose="020B0604030504040204" pitchFamily="34" charset="0"/>
                <a:cs typeface="Tahoma" panose="020B0604030504040204" pitchFamily="34" charset="0"/>
              </a:rPr>
              <a:t>Beneficiaries</a:t>
            </a:r>
            <a:endParaRPr lang="en-GB" sz="2400" dirty="0">
              <a:latin typeface="Tahoma" panose="020B0604030504040204" pitchFamily="34" charset="0"/>
              <a:ea typeface="Tahoma" panose="020B0604030504040204" pitchFamily="34" charset="0"/>
              <a:cs typeface="Tahoma" panose="020B0604030504040204" pitchFamily="34" charset="0"/>
            </a:endParaRPr>
          </a:p>
          <a:p>
            <a:pPr>
              <a:spcBef>
                <a:spcPts val="1200"/>
              </a:spcBef>
              <a:buFont typeface="Wingdings" panose="05000000000000000000" pitchFamily="2" charset="2"/>
              <a:buChar char="§"/>
              <a:defRPr/>
            </a:pPr>
            <a:r>
              <a:rPr lang="fr-BE" sz="2000" b="1" dirty="0">
                <a:latin typeface="Tahoma" panose="020B0604030504040204" pitchFamily="34" charset="0"/>
                <a:ea typeface="Tahoma" panose="020B0604030504040204" pitchFamily="34" charset="0"/>
                <a:cs typeface="Tahoma" panose="020B0604030504040204" pitchFamily="34" charset="0"/>
              </a:rPr>
              <a:t>Multi-</a:t>
            </a:r>
            <a:r>
              <a:rPr lang="fr-BE" sz="2000" b="1" dirty="0" err="1">
                <a:latin typeface="Tahoma" panose="020B0604030504040204" pitchFamily="34" charset="0"/>
                <a:ea typeface="Tahoma" panose="020B0604030504040204" pitchFamily="34" charset="0"/>
                <a:cs typeface="Tahoma" panose="020B0604030504040204" pitchFamily="34" charset="0"/>
              </a:rPr>
              <a:t>beneficiary</a:t>
            </a:r>
            <a:r>
              <a:rPr lang="fr-BE" sz="2000" dirty="0">
                <a:latin typeface="Tahoma" panose="020B0604030504040204" pitchFamily="34" charset="0"/>
                <a:ea typeface="Tahoma" panose="020B0604030504040204" pitchFamily="34" charset="0"/>
                <a:cs typeface="Tahoma" panose="020B0604030504040204" pitchFamily="34" charset="0"/>
              </a:rPr>
              <a:t> Grant Agreement </a:t>
            </a:r>
            <a:endParaRPr lang="fr-BE" sz="1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sz="2000" b="1" dirty="0">
                <a:latin typeface="Tahoma" panose="020B0604030504040204" pitchFamily="34" charset="0"/>
                <a:ea typeface="Tahoma" panose="020B0604030504040204" pitchFamily="34" charset="0"/>
                <a:cs typeface="Tahoma" panose="020B0604030504040204" pitchFamily="34" charset="0"/>
              </a:rPr>
              <a:t>Mandates</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u="sng" dirty="0">
                <a:latin typeface="Tahoma" panose="020B0604030504040204" pitchFamily="34" charset="0"/>
                <a:ea typeface="Tahoma" panose="020B0604030504040204" pitchFamily="34" charset="0"/>
                <a:cs typeface="Tahoma" panose="020B0604030504040204" pitchFamily="34" charset="0"/>
              </a:rPr>
              <a:t>contractual link</a:t>
            </a:r>
            <a:r>
              <a:rPr lang="en-GB" sz="2000" dirty="0">
                <a:latin typeface="Tahoma" panose="020B0604030504040204" pitchFamily="34" charset="0"/>
                <a:ea typeface="Tahoma" panose="020B0604030504040204" pitchFamily="34" charset="0"/>
                <a:cs typeface="Tahoma" panose="020B0604030504040204" pitchFamily="34" charset="0"/>
              </a:rPr>
              <a:t> between EACEA and all beneficiari</a:t>
            </a:r>
            <a:r>
              <a:rPr lang="en-GB" sz="2000" dirty="0"/>
              <a:t>es</a:t>
            </a:r>
          </a:p>
          <a:p>
            <a:pPr marL="0" indent="0">
              <a:buFontTx/>
              <a:buNone/>
              <a:defRPr/>
            </a:pPr>
            <a:endParaRPr lang="fr-BE" sz="2300" b="1"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r>
              <a:rPr lang="fr-BE" sz="2300" b="1" dirty="0">
                <a:latin typeface="Tahoma" panose="020B0604030504040204" pitchFamily="34" charset="0"/>
                <a:ea typeface="Tahoma" panose="020B0604030504040204" pitchFamily="34" charset="0"/>
                <a:cs typeface="Tahoma" panose="020B0604030504040204" pitchFamily="34" charset="0"/>
              </a:rPr>
              <a:t>All </a:t>
            </a:r>
            <a:r>
              <a:rPr lang="fr-BE" sz="2300" b="1" dirty="0" err="1">
                <a:latin typeface="Tahoma" panose="020B0604030504040204" pitchFamily="34" charset="0"/>
                <a:ea typeface="Tahoma" panose="020B0604030504040204" pitchFamily="34" charset="0"/>
                <a:cs typeface="Tahoma" panose="020B0604030504040204" pitchFamily="34" charset="0"/>
              </a:rPr>
              <a:t>beneficiaries</a:t>
            </a:r>
            <a:r>
              <a:rPr lang="fr-BE" sz="2300" b="1" dirty="0">
                <a:latin typeface="Tahoma" panose="020B0604030504040204" pitchFamily="34" charset="0"/>
                <a:ea typeface="Tahoma" panose="020B0604030504040204" pitchFamily="34" charset="0"/>
                <a:cs typeface="Tahoma" panose="020B0604030504040204" pitchFamily="34" charset="0"/>
              </a:rPr>
              <a:t> are </a:t>
            </a:r>
            <a:r>
              <a:rPr lang="fr-BE" sz="2300" b="1" dirty="0" err="1">
                <a:solidFill>
                  <a:srgbClr val="FF0000"/>
                </a:solidFill>
                <a:latin typeface="Tahoma" panose="020B0604030504040204" pitchFamily="34" charset="0"/>
                <a:ea typeface="Tahoma" panose="020B0604030504040204" pitchFamily="34" charset="0"/>
                <a:cs typeface="Tahoma" panose="020B0604030504040204" pitchFamily="34" charset="0"/>
              </a:rPr>
              <a:t>jointly</a:t>
            </a:r>
            <a:r>
              <a:rPr lang="fr-BE" sz="23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BE" sz="2300" b="1" dirty="0" err="1">
                <a:solidFill>
                  <a:srgbClr val="FF0000"/>
                </a:solidFill>
                <a:latin typeface="Tahoma" panose="020B0604030504040204" pitchFamily="34" charset="0"/>
                <a:ea typeface="Tahoma" panose="020B0604030504040204" pitchFamily="34" charset="0"/>
                <a:cs typeface="Tahoma" panose="020B0604030504040204" pitchFamily="34" charset="0"/>
              </a:rPr>
              <a:t>responsible</a:t>
            </a:r>
            <a:r>
              <a:rPr lang="fr-BE" sz="23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342900" lvl="1" indent="-342900">
              <a:spcBef>
                <a:spcPts val="1200"/>
              </a:spcBef>
              <a:buFont typeface="Wingdings" panose="05000000000000000000" pitchFamily="2" charset="2"/>
              <a:buChar char="§"/>
              <a:defRPr/>
            </a:pPr>
            <a:r>
              <a:rPr lang="fr-BE" sz="2000" dirty="0">
                <a:latin typeface="Tahoma" panose="020B0604030504040204" pitchFamily="34" charset="0"/>
                <a:ea typeface="Tahoma" panose="020B0604030504040204" pitchFamily="34" charset="0"/>
                <a:cs typeface="Tahoma" panose="020B0604030504040204" pitchFamily="34" charset="0"/>
              </a:rPr>
              <a:t>In case of </a:t>
            </a:r>
            <a:r>
              <a:rPr lang="fr-BE" sz="2000" dirty="0" err="1">
                <a:latin typeface="Tahoma" panose="020B0604030504040204" pitchFamily="34" charset="0"/>
                <a:ea typeface="Tahoma" panose="020B0604030504040204" pitchFamily="34" charset="0"/>
                <a:cs typeface="Tahoma" panose="020B0604030504040204" pitchFamily="34" charset="0"/>
              </a:rPr>
              <a:t>recovery</a:t>
            </a:r>
            <a:endParaRPr lang="fr-BE" sz="2000" dirty="0">
              <a:latin typeface="Tahoma" panose="020B0604030504040204" pitchFamily="34" charset="0"/>
              <a:ea typeface="Tahoma" panose="020B0604030504040204" pitchFamily="34" charset="0"/>
              <a:cs typeface="Tahoma" panose="020B0604030504040204" pitchFamily="34" charset="0"/>
            </a:endParaRPr>
          </a:p>
          <a:p>
            <a:pPr marL="342900" lvl="1" indent="-342900">
              <a:buFont typeface="Wingdings" panose="05000000000000000000" pitchFamily="2" charset="2"/>
              <a:buChar char="§"/>
              <a:defRPr/>
            </a:pPr>
            <a:r>
              <a:rPr lang="fr-BE" sz="2000" dirty="0">
                <a:latin typeface="Tahoma" panose="020B0604030504040204" pitchFamily="34" charset="0"/>
                <a:ea typeface="Tahoma" panose="020B0604030504040204" pitchFamily="34" charset="0"/>
                <a:cs typeface="Tahoma" panose="020B0604030504040204" pitchFamily="34" charset="0"/>
              </a:rPr>
              <a:t>In case of audits, </a:t>
            </a:r>
            <a:r>
              <a:rPr lang="fr-BE" sz="2000" dirty="0" err="1">
                <a:latin typeface="Tahoma" panose="020B0604030504040204" pitchFamily="34" charset="0"/>
                <a:ea typeface="Tahoma" panose="020B0604030504040204" pitchFamily="34" charset="0"/>
                <a:cs typeface="Tahoma" panose="020B0604030504040204" pitchFamily="34" charset="0"/>
              </a:rPr>
              <a:t>checks</a:t>
            </a:r>
            <a:r>
              <a:rPr lang="fr-BE" sz="2000" dirty="0">
                <a:latin typeface="Tahoma" panose="020B0604030504040204" pitchFamily="34" charset="0"/>
                <a:ea typeface="Tahoma" panose="020B0604030504040204" pitchFamily="34" charset="0"/>
                <a:cs typeface="Tahoma" panose="020B0604030504040204" pitchFamily="34" charset="0"/>
              </a:rPr>
              <a:t> or </a:t>
            </a:r>
            <a:r>
              <a:rPr lang="fr-BE" sz="2000" dirty="0" err="1">
                <a:latin typeface="Tahoma" panose="020B0604030504040204" pitchFamily="34" charset="0"/>
                <a:ea typeface="Tahoma" panose="020B0604030504040204" pitchFamily="34" charset="0"/>
                <a:cs typeface="Tahoma" panose="020B0604030504040204" pitchFamily="34" charset="0"/>
              </a:rPr>
              <a:t>evaluation</a:t>
            </a:r>
            <a:r>
              <a:rPr lang="fr-BE" sz="2000" dirty="0">
                <a:latin typeface="Tahoma" panose="020B0604030504040204" pitchFamily="34" charset="0"/>
                <a:ea typeface="Tahoma" panose="020B0604030504040204" pitchFamily="34" charset="0"/>
                <a:cs typeface="Tahoma" panose="020B0604030504040204" pitchFamily="34" charset="0"/>
              </a:rPr>
              <a:t> in </a:t>
            </a:r>
            <a:r>
              <a:rPr lang="fr-BE" sz="2000" dirty="0" err="1">
                <a:latin typeface="Tahoma" panose="020B0604030504040204" pitchFamily="34" charset="0"/>
                <a:ea typeface="Tahoma" panose="020B0604030504040204" pitchFamily="34" charset="0"/>
                <a:cs typeface="Tahoma" panose="020B0604030504040204" pitchFamily="34" charset="0"/>
              </a:rPr>
              <a:t>their</a:t>
            </a:r>
            <a:r>
              <a:rPr lang="fr-BE" sz="2000" dirty="0">
                <a:latin typeface="Tahoma" panose="020B0604030504040204" pitchFamily="34" charset="0"/>
                <a:ea typeface="Tahoma" panose="020B0604030504040204" pitchFamily="34" charset="0"/>
                <a:cs typeface="Tahoma" panose="020B0604030504040204" pitchFamily="34" charset="0"/>
              </a:rPr>
              <a:t> </a:t>
            </a:r>
            <a:r>
              <a:rPr lang="fr-BE" sz="2000" dirty="0" err="1">
                <a:latin typeface="Tahoma" panose="020B0604030504040204" pitchFamily="34" charset="0"/>
                <a:ea typeface="Tahoma" panose="020B0604030504040204" pitchFamily="34" charset="0"/>
                <a:cs typeface="Tahoma" panose="020B0604030504040204" pitchFamily="34" charset="0"/>
              </a:rPr>
              <a:t>premises</a:t>
            </a:r>
            <a:endParaRPr lang="fr-BE" sz="2000" dirty="0">
              <a:latin typeface="Tahoma" panose="020B0604030504040204" pitchFamily="34" charset="0"/>
              <a:ea typeface="Tahoma" panose="020B0604030504040204" pitchFamily="34" charset="0"/>
              <a:cs typeface="Tahoma" panose="020B0604030504040204" pitchFamily="34" charset="0"/>
            </a:endParaRPr>
          </a:p>
          <a:p>
            <a:pPr marL="342900" lvl="1" indent="-342900">
              <a:buFont typeface="Wingdings" panose="05000000000000000000" pitchFamily="2" charset="2"/>
              <a:buChar char="§"/>
              <a:defRPr/>
            </a:pPr>
            <a:r>
              <a:rPr lang="en-GB" sz="2000" b="1" u="sng" dirty="0"/>
              <a:t>Only organisations</a:t>
            </a:r>
            <a:r>
              <a:rPr lang="en-GB" sz="2000" b="1" dirty="0"/>
              <a:t> </a:t>
            </a:r>
            <a:r>
              <a:rPr lang="en-GB" sz="2000" dirty="0"/>
              <a:t>can be Beneficiaries </a:t>
            </a:r>
          </a:p>
          <a:p>
            <a:pPr marL="0" lvl="1" indent="0">
              <a:buFontTx/>
              <a:buNone/>
              <a:defRPr/>
            </a:pPr>
            <a:endParaRPr lang="fr-BE" sz="2000" dirty="0">
              <a:latin typeface="Tahoma" panose="020B0604030504040204" pitchFamily="34" charset="0"/>
              <a:ea typeface="Tahoma" panose="020B0604030504040204" pitchFamily="34" charset="0"/>
              <a:cs typeface="Tahoma" panose="020B0604030504040204" pitchFamily="34" charset="0"/>
            </a:endParaRPr>
          </a:p>
          <a:p>
            <a:pPr marL="0" lvl="1" indent="0">
              <a:buFontTx/>
              <a:buNone/>
              <a:defRPr/>
            </a:pPr>
            <a:r>
              <a:rPr lang="fr-BE" sz="2000" b="1" dirty="0">
                <a:latin typeface="Tahoma" panose="020B0604030504040204" pitchFamily="34" charset="0"/>
                <a:ea typeface="Tahoma" panose="020B0604030504040204" pitchFamily="34" charset="0"/>
                <a:cs typeface="Tahoma" panose="020B0604030504040204" pitchFamily="34" charset="0"/>
              </a:rPr>
              <a:t>Partner country </a:t>
            </a:r>
            <a:r>
              <a:rPr lang="fr-BE" sz="2000" b="1" dirty="0" err="1">
                <a:latin typeface="Tahoma" panose="020B0604030504040204" pitchFamily="34" charset="0"/>
                <a:ea typeface="Tahoma" panose="020B0604030504040204" pitchFamily="34" charset="0"/>
                <a:cs typeface="Tahoma" panose="020B0604030504040204" pitchFamily="34" charset="0"/>
              </a:rPr>
              <a:t>beneficiaries</a:t>
            </a:r>
            <a:r>
              <a:rPr lang="fr-BE" sz="2000" b="1" dirty="0">
                <a:latin typeface="Tahoma" panose="020B0604030504040204" pitchFamily="34" charset="0"/>
                <a:ea typeface="Tahoma" panose="020B0604030504040204" pitchFamily="34" charset="0"/>
                <a:cs typeface="Tahoma" panose="020B0604030504040204" pitchFamily="34" charset="0"/>
              </a:rPr>
              <a:t> </a:t>
            </a:r>
            <a:r>
              <a:rPr lang="fr-BE" sz="2000" dirty="0">
                <a:latin typeface="Tahoma" panose="020B0604030504040204" pitchFamily="34" charset="0"/>
                <a:ea typeface="Tahoma" panose="020B0604030504040204" pitchFamily="34" charset="0"/>
                <a:cs typeface="Tahoma" panose="020B0604030504040204" pitchFamily="34" charset="0"/>
              </a:rPr>
              <a:t>have </a:t>
            </a:r>
            <a:r>
              <a:rPr lang="fr-BE" sz="2000" b="1" dirty="0" err="1">
                <a:solidFill>
                  <a:srgbClr val="FF3300"/>
                </a:solidFill>
                <a:latin typeface="Tahoma" panose="020B0604030504040204" pitchFamily="34" charset="0"/>
                <a:ea typeface="Tahoma" panose="020B0604030504040204" pitchFamily="34" charset="0"/>
                <a:cs typeface="Tahoma" panose="020B0604030504040204" pitchFamily="34" charset="0"/>
              </a:rPr>
              <a:t>specific</a:t>
            </a:r>
            <a:r>
              <a:rPr lang="fr-BE" sz="2000" b="1" dirty="0">
                <a:solidFill>
                  <a:srgbClr val="FF3300"/>
                </a:solidFill>
                <a:latin typeface="Tahoma" panose="020B0604030504040204" pitchFamily="34" charset="0"/>
                <a:ea typeface="Tahoma" panose="020B0604030504040204" pitchFamily="34" charset="0"/>
                <a:cs typeface="Tahoma" panose="020B0604030504040204" pitchFamily="34" charset="0"/>
              </a:rPr>
              <a:t> obligations</a:t>
            </a:r>
          </a:p>
        </p:txBody>
      </p:sp>
      <p:sp>
        <p:nvSpPr>
          <p:cNvPr id="23555" name="Text Box 2"/>
          <p:cNvSpPr>
            <a:spLocks noGrp="1" noChangeArrowheads="1"/>
          </p:cNvSpPr>
          <p:nvPr>
            <p:ph type="title"/>
          </p:nvPr>
        </p:nvSpPr>
        <p:spPr>
          <a:xfrm>
            <a:off x="625475" y="1233488"/>
            <a:ext cx="8648700" cy="523875"/>
          </a:xfrm>
        </p:spPr>
        <p:txBody>
          <a:bodyPr>
            <a:spAutoFit/>
          </a:bodyPr>
          <a:lstStyle/>
          <a:p>
            <a:pPr algn="ctr">
              <a:spcBef>
                <a:spcPct val="50000"/>
              </a:spcBef>
            </a:pPr>
            <a:r>
              <a:rPr lang="fr-BE" altLang="en-US">
                <a:latin typeface="Tahoma" pitchFamily="34" charset="0"/>
                <a:cs typeface="Tahoma" pitchFamily="34" charset="0"/>
              </a:rPr>
              <a:t>Grant Agreement – Legal Provisions</a:t>
            </a:r>
            <a:endParaRPr lang="en-GB" altLang="en-US">
              <a:latin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39A85B90-4E64-48C6-8C57-94879959CC50}" type="slidenum">
              <a:rPr lang="en-GB" smtClean="0"/>
              <a:pPr>
                <a:defRPr/>
              </a:pPr>
              <a:t>17</a:t>
            </a:fld>
            <a:endParaRPr lang="en-GB"/>
          </a:p>
        </p:txBody>
      </p:sp>
      <p:pic>
        <p:nvPicPr>
          <p:cNvPr id="2355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2900" y="1828800"/>
            <a:ext cx="15049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3763" y="3628794"/>
            <a:ext cx="2395538" cy="1857606"/>
          </a:xfrm>
          <a:prstGeom prst="rect">
            <a:avLst/>
          </a:prstGeom>
        </p:spPr>
      </p:pic>
    </p:spTree>
    <p:extLst>
      <p:ext uri="{BB962C8B-B14F-4D97-AF65-F5344CB8AC3E}">
        <p14:creationId xmlns:p14="http://schemas.microsoft.com/office/powerpoint/2010/main" val="121888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GB" altLang="en-US" dirty="0">
                <a:latin typeface="Tahoma" pitchFamily="34" charset="0"/>
                <a:cs typeface="Tahoma" pitchFamily="34" charset="0"/>
              </a:rPr>
              <a:t>PARTNER COUNTRY PARTNERS</a:t>
            </a:r>
          </a:p>
        </p:txBody>
      </p:sp>
      <p:sp>
        <p:nvSpPr>
          <p:cNvPr id="33795" name="Content Placeholder 2"/>
          <p:cNvSpPr>
            <a:spLocks noGrp="1"/>
          </p:cNvSpPr>
          <p:nvPr>
            <p:ph idx="1"/>
          </p:nvPr>
        </p:nvSpPr>
        <p:spPr>
          <a:xfrm>
            <a:off x="88900" y="1962150"/>
            <a:ext cx="9791700" cy="3783013"/>
          </a:xfrm>
        </p:spPr>
        <p:txBody>
          <a:bodyPr/>
          <a:lstStyle/>
          <a:p>
            <a:pPr marL="0" indent="0">
              <a:buFontTx/>
              <a:buNone/>
              <a:defRPr/>
            </a:pPr>
            <a:endParaRPr lang="en-GB" altLang="en-US" sz="800" dirty="0"/>
          </a:p>
          <a:p>
            <a:pPr marL="0" indent="0">
              <a:spcBef>
                <a:spcPts val="0"/>
              </a:spcBef>
              <a:buFontTx/>
              <a:buNone/>
              <a:defRPr/>
            </a:pPr>
            <a:r>
              <a:rPr lang="en-GB" altLang="en-US" sz="2400" dirty="0">
                <a:latin typeface="Tahoma" panose="020B0604030504040204" pitchFamily="34" charset="0"/>
                <a:ea typeface="Tahoma" panose="020B0604030504040204" pitchFamily="34" charset="0"/>
                <a:cs typeface="Tahoma" panose="020B0604030504040204" pitchFamily="34" charset="0"/>
              </a:rPr>
              <a:t>Are </a:t>
            </a:r>
            <a:r>
              <a:rPr lang="en-GB" altLang="en-US" sz="2400" b="1" dirty="0">
                <a:latin typeface="Tahoma" panose="020B0604030504040204" pitchFamily="34" charset="0"/>
                <a:ea typeface="Tahoma" panose="020B0604030504040204" pitchFamily="34" charset="0"/>
                <a:cs typeface="Tahoma" panose="020B0604030504040204" pitchFamily="34" charset="0"/>
              </a:rPr>
              <a:t>responsible for:</a:t>
            </a:r>
          </a:p>
          <a:p>
            <a:pPr marL="0" indent="0">
              <a:buFontTx/>
              <a:buNone/>
              <a:defRPr/>
            </a:pPr>
            <a:endParaRPr lang="en-GB" altLang="en-US" sz="800" dirty="0">
              <a:latin typeface="Tahoma" panose="020B0604030504040204" pitchFamily="34" charset="0"/>
              <a:ea typeface="Tahoma" panose="020B0604030504040204" pitchFamily="34" charset="0"/>
              <a:cs typeface="Tahoma" panose="020B0604030504040204" pitchFamily="34" charset="0"/>
            </a:endParaRPr>
          </a:p>
          <a:p>
            <a:pPr marL="4121150" indent="-285750">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Enhancing Project results </a:t>
            </a:r>
            <a:r>
              <a:rPr lang="en-GB" altLang="en-US" sz="2000" b="1" dirty="0">
                <a:latin typeface="Tahoma" panose="020B0604030504040204" pitchFamily="34" charset="0"/>
                <a:ea typeface="Tahoma" panose="020B0604030504040204" pitchFamily="34" charset="0"/>
                <a:cs typeface="Tahoma" panose="020B0604030504040204" pitchFamily="34" charset="0"/>
              </a:rPr>
              <a:t>relevance</a:t>
            </a:r>
            <a:r>
              <a:rPr lang="en-GB" altLang="en-US" sz="2000" dirty="0">
                <a:latin typeface="Tahoma" panose="020B0604030504040204" pitchFamily="34" charset="0"/>
                <a:ea typeface="Tahoma" panose="020B0604030504040204" pitchFamily="34" charset="0"/>
                <a:cs typeface="Tahoma" panose="020B0604030504040204" pitchFamily="34" charset="0"/>
              </a:rPr>
              <a:t> / </a:t>
            </a:r>
            <a:r>
              <a:rPr lang="en-GB" altLang="en-US" sz="2000" b="1" dirty="0">
                <a:latin typeface="Tahoma" panose="020B0604030504040204" pitchFamily="34" charset="0"/>
                <a:ea typeface="Tahoma" panose="020B0604030504040204" pitchFamily="34" charset="0"/>
                <a:cs typeface="Tahoma" panose="020B0604030504040204" pitchFamily="34" charset="0"/>
              </a:rPr>
              <a:t>added value</a:t>
            </a:r>
            <a:endParaRPr lang="en-GB" altLang="en-US" sz="2000" dirty="0">
              <a:latin typeface="Tahoma" panose="020B0604030504040204" pitchFamily="34" charset="0"/>
              <a:ea typeface="Tahoma" panose="020B0604030504040204" pitchFamily="34" charset="0"/>
              <a:cs typeface="Tahoma" panose="020B0604030504040204" pitchFamily="34" charset="0"/>
            </a:endParaRPr>
          </a:p>
          <a:p>
            <a:pPr marL="4121150" indent="-285750">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Raising awareness &amp; disseminating </a:t>
            </a:r>
            <a:r>
              <a:rPr lang="en-GB" altLang="en-US" sz="2000" dirty="0">
                <a:latin typeface="Tahoma" panose="020B0604030504040204" pitchFamily="34" charset="0"/>
                <a:ea typeface="Tahoma" panose="020B0604030504040204" pitchFamily="34" charset="0"/>
                <a:cs typeface="Tahoma" panose="020B0604030504040204" pitchFamily="34" charset="0"/>
              </a:rPr>
              <a:t>results</a:t>
            </a:r>
            <a:endParaRPr lang="en-GB" altLang="en-US" sz="2000" b="1" dirty="0">
              <a:latin typeface="Tahoma" panose="020B0604030504040204" pitchFamily="34" charset="0"/>
              <a:ea typeface="Tahoma" panose="020B0604030504040204" pitchFamily="34" charset="0"/>
              <a:cs typeface="Tahoma" panose="020B0604030504040204" pitchFamily="34" charset="0"/>
            </a:endParaRPr>
          </a:p>
          <a:p>
            <a:pPr marL="4121150" indent="-285750">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Involving </a:t>
            </a:r>
            <a:r>
              <a:rPr lang="en-GB" altLang="en-US" sz="2000" b="1" dirty="0">
                <a:latin typeface="Tahoma" panose="020B0604030504040204" pitchFamily="34" charset="0"/>
                <a:ea typeface="Tahoma" panose="020B0604030504040204" pitchFamily="34" charset="0"/>
                <a:cs typeface="Tahoma" panose="020B0604030504040204" pitchFamily="34" charset="0"/>
              </a:rPr>
              <a:t>target groups and local stakeholders</a:t>
            </a:r>
          </a:p>
          <a:p>
            <a:pPr marL="4121150" indent="-285750">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Respecting national requirements / </a:t>
            </a:r>
            <a:r>
              <a:rPr lang="en-GB" altLang="en-US" sz="2000" b="1" dirty="0">
                <a:latin typeface="Tahoma" panose="020B0604030504040204" pitchFamily="34" charset="0"/>
                <a:ea typeface="Tahoma" panose="020B0604030504040204" pitchFamily="34" charset="0"/>
                <a:cs typeface="Tahoma" panose="020B0604030504040204" pitchFamily="34" charset="0"/>
              </a:rPr>
              <a:t>legal constraints</a:t>
            </a:r>
          </a:p>
          <a:p>
            <a:pPr marL="4121150" indent="-285750">
              <a:spcAft>
                <a:spcPts val="1800"/>
              </a:spcAft>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Ensuring implementation and sustainability </a:t>
            </a:r>
            <a:r>
              <a:rPr lang="en-GB" altLang="en-US" sz="2000" dirty="0">
                <a:latin typeface="Tahoma" panose="020B0604030504040204" pitchFamily="34" charset="0"/>
                <a:ea typeface="Tahoma" panose="020B0604030504040204" pitchFamily="34" charset="0"/>
                <a:cs typeface="Tahoma" panose="020B0604030504040204" pitchFamily="34" charset="0"/>
              </a:rPr>
              <a:t>of the project results</a:t>
            </a:r>
          </a:p>
          <a:p>
            <a:pPr marL="6350" indent="0">
              <a:spcBef>
                <a:spcPts val="0"/>
              </a:spcBef>
              <a:buNone/>
              <a:defRPr/>
            </a:pPr>
            <a:r>
              <a:rPr lang="en-GB" altLang="en-US" sz="2000" b="1" dirty="0">
                <a:latin typeface="Tahoma" panose="020B0604030504040204" pitchFamily="34" charset="0"/>
                <a:ea typeface="Tahoma" panose="020B0604030504040204" pitchFamily="34" charset="0"/>
                <a:cs typeface="Tahoma" panose="020B0604030504040204" pitchFamily="34" charset="0"/>
              </a:rPr>
              <a:t>				</a:t>
            </a:r>
            <a:r>
              <a:rPr lang="en-GB" altLang="en-US" sz="2000" b="1" dirty="0">
                <a:solidFill>
                  <a:srgbClr val="333399"/>
                </a:solidFill>
                <a:latin typeface="Tahoma" panose="020B0604030504040204" pitchFamily="34" charset="0"/>
                <a:ea typeface="Tahoma" panose="020B0604030504040204" pitchFamily="34" charset="0"/>
                <a:cs typeface="Tahoma" panose="020B0604030504040204" pitchFamily="34" charset="0"/>
              </a:rPr>
              <a:t>Inter-</a:t>
            </a:r>
            <a:r>
              <a:rPr lang="en-GB"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institutional </a:t>
            </a:r>
            <a:r>
              <a:rPr lang="en-GB" altLang="en-US" sz="2000" b="1" dirty="0">
                <a:solidFill>
                  <a:srgbClr val="333399"/>
                </a:solidFill>
                <a:latin typeface="Tahoma" panose="020B0604030504040204" pitchFamily="34" charset="0"/>
                <a:ea typeface="Tahoma" panose="020B0604030504040204" pitchFamily="34" charset="0"/>
                <a:cs typeface="Tahoma" panose="020B0604030504040204" pitchFamily="34" charset="0"/>
              </a:rPr>
              <a:t>cooperation projects</a:t>
            </a:r>
          </a:p>
          <a:p>
            <a:pPr marL="6350" indent="0">
              <a:buNone/>
              <a:defRPr/>
            </a:pPr>
            <a:r>
              <a:rPr lang="en-GB"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altLang="en-US" sz="2000" b="1" dirty="0">
                <a:solidFill>
                  <a:srgbClr val="333399"/>
                </a:solidFill>
                <a:latin typeface="Tahoma" panose="020B0604030504040204" pitchFamily="34" charset="0"/>
                <a:ea typeface="Tahoma" panose="020B0604030504040204" pitchFamily="34" charset="0"/>
                <a:cs typeface="Tahoma" panose="020B0604030504040204" pitchFamily="34" charset="0"/>
              </a:rPr>
              <a:t>Only </a:t>
            </a:r>
            <a:r>
              <a:rPr lang="en-GB"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organisations </a:t>
            </a:r>
            <a:r>
              <a:rPr lang="en-GB" altLang="en-US" sz="2000" b="1" dirty="0">
                <a:solidFill>
                  <a:srgbClr val="333399"/>
                </a:solidFill>
                <a:latin typeface="Tahoma" panose="020B0604030504040204" pitchFamily="34" charset="0"/>
                <a:ea typeface="Tahoma" panose="020B0604030504040204" pitchFamily="34" charset="0"/>
                <a:cs typeface="Tahoma" panose="020B0604030504040204" pitchFamily="34" charset="0"/>
              </a:rPr>
              <a:t>can be beneficiaries </a:t>
            </a:r>
            <a:endParaRPr lang="en-GB" altLang="en-US" sz="1600" b="1" dirty="0">
              <a:solidFill>
                <a:srgbClr val="333399"/>
              </a:solidFill>
            </a:endParaRPr>
          </a:p>
          <a:p>
            <a:pPr marL="0" indent="0">
              <a:buFontTx/>
              <a:buNone/>
              <a:defRPr/>
            </a:pPr>
            <a:endParaRPr lang="en-GB" altLang="en-US" sz="2200" b="1" dirty="0"/>
          </a:p>
        </p:txBody>
      </p:sp>
      <p:sp>
        <p:nvSpPr>
          <p:cNvPr id="4" name="Slide Number Placeholder 3"/>
          <p:cNvSpPr>
            <a:spLocks noGrp="1"/>
          </p:cNvSpPr>
          <p:nvPr>
            <p:ph type="sldNum" sz="quarter" idx="12"/>
          </p:nvPr>
        </p:nvSpPr>
        <p:spPr/>
        <p:txBody>
          <a:bodyPr/>
          <a:lstStyle/>
          <a:p>
            <a:pPr>
              <a:defRPr/>
            </a:pPr>
            <a:fld id="{4B710A86-6837-48A6-9F6B-9BDD8D383105}" type="slidenum">
              <a:rPr lang="en-GB" smtClean="0"/>
              <a:pPr>
                <a:defRPr/>
              </a:pPr>
              <a:t>18</a:t>
            </a:fld>
            <a:endParaRPr lang="en-GB" dirty="0"/>
          </a:p>
        </p:txBody>
      </p:sp>
      <p:pic>
        <p:nvPicPr>
          <p:cNvPr id="3482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3048000"/>
            <a:ext cx="36099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bwMode="auto">
          <a:xfrm>
            <a:off x="571500" y="5943600"/>
            <a:ext cx="2533650" cy="723900"/>
          </a:xfrm>
          <a:prstGeom prst="rightArrow">
            <a:avLst/>
          </a:prstGeom>
          <a:solidFill>
            <a:srgbClr val="FF33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Tree>
    <p:extLst>
      <p:ext uri="{BB962C8B-B14F-4D97-AF65-F5344CB8AC3E}">
        <p14:creationId xmlns:p14="http://schemas.microsoft.com/office/powerpoint/2010/main" val="9912551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31775" y="2078038"/>
            <a:ext cx="6128082" cy="3979862"/>
          </a:xfrm>
        </p:spPr>
        <p:txBody>
          <a:bodyPr/>
          <a:lstStyle/>
          <a:p>
            <a:pPr eaLnBrk="1" hangingPunct="1">
              <a:defRPr/>
            </a:pPr>
            <a:r>
              <a:rPr lang="en-GB" altLang="en-US" sz="2200" dirty="0">
                <a:latin typeface="Tahoma" panose="020B0604030504040204" pitchFamily="34" charset="0"/>
                <a:ea typeface="Tahoma" panose="020B0604030504040204" pitchFamily="34" charset="0"/>
                <a:cs typeface="Tahoma" panose="020B0604030504040204" pitchFamily="34" charset="0"/>
              </a:rPr>
              <a:t>Forms an </a:t>
            </a:r>
            <a:r>
              <a:rPr lang="en-GB" altLang="en-US" sz="2200" b="1" dirty="0">
                <a:latin typeface="Tahoma" panose="020B0604030504040204" pitchFamily="34" charset="0"/>
                <a:ea typeface="Tahoma" panose="020B0604030504040204" pitchFamily="34" charset="0"/>
                <a:cs typeface="Tahoma" panose="020B0604030504040204" pitchFamily="34" charset="0"/>
              </a:rPr>
              <a:t>integer part of your Grant Agreement </a:t>
            </a:r>
            <a:r>
              <a:rPr lang="en-GB" altLang="en-US" sz="2200" dirty="0">
                <a:latin typeface="Tahoma" panose="020B0604030504040204" pitchFamily="34" charset="0"/>
                <a:ea typeface="Tahoma" panose="020B0604030504040204" pitchFamily="34" charset="0"/>
                <a:cs typeface="Tahoma" panose="020B0604030504040204" pitchFamily="34" charset="0"/>
              </a:rPr>
              <a:t>(Annex I).</a:t>
            </a:r>
          </a:p>
          <a:p>
            <a:pPr eaLnBrk="1" hangingPunct="1">
              <a:defRPr/>
            </a:pPr>
            <a:r>
              <a:rPr lang="en-GB" altLang="en-US" sz="2200" dirty="0">
                <a:latin typeface="Tahoma" panose="020B0604030504040204" pitchFamily="34" charset="0"/>
                <a:ea typeface="Tahoma" panose="020B0604030504040204" pitchFamily="34" charset="0"/>
                <a:cs typeface="Tahoma" panose="020B0604030504040204" pitchFamily="34" charset="0"/>
              </a:rPr>
              <a:t>Is the </a:t>
            </a:r>
            <a:r>
              <a:rPr lang="en-GB" altLang="en-US" sz="2200" b="1" dirty="0">
                <a:latin typeface="Tahoma" panose="020B0604030504040204" pitchFamily="34" charset="0"/>
                <a:ea typeface="Tahoma" panose="020B0604030504040204" pitchFamily="34" charset="0"/>
                <a:cs typeface="Tahoma" panose="020B0604030504040204" pitchFamily="34" charset="0"/>
              </a:rPr>
              <a:t>basis of your partnership cooperation</a:t>
            </a:r>
          </a:p>
          <a:p>
            <a:pPr eaLnBrk="1" hangingPunct="1">
              <a:defRPr/>
            </a:pPr>
            <a:r>
              <a:rPr lang="en-GB" altLang="en-US" sz="2200" dirty="0">
                <a:latin typeface="Tahoma" panose="020B0604030504040204" pitchFamily="34" charset="0"/>
                <a:ea typeface="Tahoma" panose="020B0604030504040204" pitchFamily="34" charset="0"/>
                <a:cs typeface="Tahoma" panose="020B0604030504040204" pitchFamily="34" charset="0"/>
              </a:rPr>
              <a:t>Its implementation has to be </a:t>
            </a:r>
            <a:r>
              <a:rPr lang="en-GB" altLang="en-US" sz="2200" b="1" dirty="0">
                <a:latin typeface="Tahoma" panose="020B0604030504040204" pitchFamily="34" charset="0"/>
                <a:ea typeface="Tahoma" panose="020B0604030504040204" pitchFamily="34" charset="0"/>
                <a:cs typeface="Tahoma" panose="020B0604030504040204" pitchFamily="34" charset="0"/>
              </a:rPr>
              <a:t>compliant with the three levels of external rules / regulations</a:t>
            </a:r>
            <a:r>
              <a:rPr lang="en-GB" altLang="en-US" sz="2200" dirty="0">
                <a:latin typeface="Tahoma" panose="020B0604030504040204" pitchFamily="34" charset="0"/>
                <a:ea typeface="Tahoma" panose="020B0604030504040204" pitchFamily="34" charset="0"/>
                <a:cs typeface="Tahoma" panose="020B0604030504040204" pitchFamily="34" charset="0"/>
              </a:rPr>
              <a:t>, </a:t>
            </a:r>
          </a:p>
          <a:p>
            <a:pPr eaLnBrk="1" hangingPunct="1">
              <a:defRPr/>
            </a:pPr>
            <a:r>
              <a:rPr lang="en-GB" altLang="en-US" sz="2200" dirty="0">
                <a:latin typeface="Tahoma" panose="020B0604030504040204" pitchFamily="34" charset="0"/>
                <a:ea typeface="Tahoma" panose="020B0604030504040204" pitchFamily="34" charset="0"/>
                <a:cs typeface="Tahoma" panose="020B0604030504040204" pitchFamily="34" charset="0"/>
              </a:rPr>
              <a:t>Can be </a:t>
            </a:r>
            <a:r>
              <a:rPr lang="en-GB" altLang="en-US" sz="2200" b="1" dirty="0">
                <a:latin typeface="Tahoma" panose="020B0604030504040204" pitchFamily="34" charset="0"/>
                <a:ea typeface="Tahoma" panose="020B0604030504040204" pitchFamily="34" charset="0"/>
                <a:cs typeface="Tahoma" panose="020B0604030504040204" pitchFamily="34" charset="0"/>
              </a:rPr>
              <a:t>adapted</a:t>
            </a:r>
            <a:r>
              <a:rPr lang="en-GB" altLang="en-US" sz="2200" dirty="0">
                <a:latin typeface="Tahoma" panose="020B0604030504040204" pitchFamily="34" charset="0"/>
                <a:ea typeface="Tahoma" panose="020B0604030504040204" pitchFamily="34" charset="0"/>
                <a:cs typeface="Tahoma" panose="020B0604030504040204" pitchFamily="34" charset="0"/>
              </a:rPr>
              <a:t> (does not affect the expected results, is compliant with the E+ CBHE rules) and/or </a:t>
            </a:r>
            <a:r>
              <a:rPr lang="en-GB" altLang="en-US" sz="2200" b="1" dirty="0">
                <a:latin typeface="Tahoma" panose="020B0604030504040204" pitchFamily="34" charset="0"/>
                <a:ea typeface="Tahoma" panose="020B0604030504040204" pitchFamily="34" charset="0"/>
                <a:cs typeface="Tahoma" panose="020B0604030504040204" pitchFamily="34" charset="0"/>
              </a:rPr>
              <a:t>amended </a:t>
            </a:r>
          </a:p>
        </p:txBody>
      </p:sp>
      <p:sp>
        <p:nvSpPr>
          <p:cNvPr id="1638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8C191421-FCC9-45D6-ABDD-188FFBB455E6}" type="slidenum">
              <a:rPr lang="en-GB" altLang="en-US" sz="1200" smtClean="0">
                <a:solidFill>
                  <a:srgbClr val="808080"/>
                </a:solidFill>
              </a:rPr>
              <a:pPr eaLnBrk="1" hangingPunct="1">
                <a:spcBef>
                  <a:spcPct val="0"/>
                </a:spcBef>
                <a:defRPr/>
              </a:pPr>
              <a:t>19</a:t>
            </a:fld>
            <a:endParaRPr lang="en-GB" altLang="en-US" sz="1200" dirty="0">
              <a:solidFill>
                <a:srgbClr val="808080"/>
              </a:solidFill>
            </a:endParaRPr>
          </a:p>
        </p:txBody>
      </p:sp>
      <p:sp>
        <p:nvSpPr>
          <p:cNvPr id="36871" name="Title 1"/>
          <p:cNvSpPr>
            <a:spLocks noGrp="1"/>
          </p:cNvSpPr>
          <p:nvPr>
            <p:ph type="title"/>
          </p:nvPr>
        </p:nvSpPr>
        <p:spPr>
          <a:xfrm>
            <a:off x="815975" y="1393825"/>
            <a:ext cx="8578850" cy="663575"/>
          </a:xfrm>
        </p:spPr>
        <p:txBody>
          <a:bodyPr/>
          <a:lstStyle/>
          <a:p>
            <a:pPr algn="ctr" eaLnBrk="1" hangingPunct="1"/>
            <a:r>
              <a:rPr lang="en-GB" altLang="en-US" sz="2400" dirty="0">
                <a:latin typeface="Tahoma" pitchFamily="34" charset="0"/>
                <a:cs typeface="Tahoma" pitchFamily="34" charset="0"/>
              </a:rPr>
              <a:t>Your Grant Application</a:t>
            </a:r>
          </a:p>
        </p:txBody>
      </p:sp>
      <p:pic>
        <p:nvPicPr>
          <p:cNvPr id="1026" name="9D087B94-BDBC-44A9-8CEE-59237D2F6E42" descr="9D087B94-BDBC-44A9-8CEE-59237D2F6E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2477" y="2169994"/>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47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9238" y="1168400"/>
            <a:ext cx="9474200" cy="663575"/>
          </a:xfrm>
        </p:spPr>
        <p:txBody>
          <a:bodyPr/>
          <a:lstStyle/>
          <a:p>
            <a:pPr algn="ctr"/>
            <a:r>
              <a:rPr lang="fr-BE" altLang="en-US" dirty="0">
                <a:latin typeface="Tahoma" pitchFamily="34" charset="0"/>
                <a:cs typeface="Tahoma" pitchFamily="34" charset="0"/>
              </a:rPr>
              <a:t>PRESENTATION CONTENT</a:t>
            </a:r>
            <a:endParaRPr lang="en-GB" altLang="en-US" dirty="0">
              <a:latin typeface="Tahoma" pitchFamily="34" charset="0"/>
              <a:cs typeface="Tahoma" pitchFamily="34" charset="0"/>
            </a:endParaRPr>
          </a:p>
        </p:txBody>
      </p:sp>
      <p:sp>
        <p:nvSpPr>
          <p:cNvPr id="18435" name="Content Placeholder 2"/>
          <p:cNvSpPr>
            <a:spLocks noGrp="1"/>
          </p:cNvSpPr>
          <p:nvPr>
            <p:ph idx="1"/>
          </p:nvPr>
        </p:nvSpPr>
        <p:spPr>
          <a:xfrm>
            <a:off x="190500" y="1771650"/>
            <a:ext cx="9448800" cy="4479925"/>
          </a:xfrm>
        </p:spPr>
        <p:txBody>
          <a:bodyPr/>
          <a:lstStyle/>
          <a:p>
            <a:pPr marL="514350" indent="-514350">
              <a:spcBef>
                <a:spcPts val="0"/>
              </a:spcBef>
              <a:spcAft>
                <a:spcPts val="600"/>
              </a:spcAft>
              <a:buFont typeface="+mj-lt"/>
              <a:buAutoNum type="arabicPeriod"/>
              <a:defRPr/>
            </a:pPr>
            <a:r>
              <a:rPr lang="en-GB" altLang="en-US" sz="2400" b="1" dirty="0">
                <a:latin typeface="Tahoma" panose="020B0604030504040204" pitchFamily="34" charset="0"/>
                <a:ea typeface="Tahoma" panose="020B0604030504040204" pitchFamily="34" charset="0"/>
                <a:cs typeface="Tahoma" panose="020B0604030504040204" pitchFamily="34" charset="0"/>
              </a:rPr>
              <a:t>The CBHE Community</a:t>
            </a:r>
          </a:p>
          <a:p>
            <a:pPr marL="1085850" lvl="1" indent="-514350">
              <a:spcBef>
                <a:spcPts val="0"/>
              </a:spcBef>
              <a:spcAft>
                <a:spcPts val="600"/>
              </a:spcAft>
              <a:defRPr/>
            </a:pPr>
            <a:r>
              <a:rPr lang="en-GB" altLang="en-US" sz="2000" b="1" dirty="0">
                <a:latin typeface="Tahoma" panose="020B0604030504040204" pitchFamily="34" charset="0"/>
                <a:ea typeface="Tahoma" panose="020B0604030504040204" pitchFamily="34" charset="0"/>
                <a:cs typeface="Tahoma" panose="020B0604030504040204" pitchFamily="34" charset="0"/>
              </a:rPr>
              <a:t>The CBHE projects</a:t>
            </a:r>
          </a:p>
          <a:p>
            <a:pPr marL="1085850" lvl="1" indent="-514350">
              <a:spcBef>
                <a:spcPts val="0"/>
              </a:spcBef>
              <a:spcAft>
                <a:spcPts val="1200"/>
              </a:spcAft>
              <a:defRPr/>
            </a:pPr>
            <a:r>
              <a:rPr lang="en-GB" altLang="en-US" sz="2000" b="1" dirty="0">
                <a:latin typeface="Tahoma" panose="020B0604030504040204" pitchFamily="34" charset="0"/>
                <a:ea typeface="Tahoma" panose="020B0604030504040204" pitchFamily="34" charset="0"/>
                <a:cs typeface="Tahoma" panose="020B0604030504040204" pitchFamily="34" charset="0"/>
              </a:rPr>
              <a:t>Your partners &amp;  stakeholders</a:t>
            </a:r>
          </a:p>
          <a:p>
            <a:pPr marL="1085850" indent="-514350">
              <a:spcBef>
                <a:spcPts val="0"/>
              </a:spcBef>
              <a:spcAft>
                <a:spcPts val="600"/>
              </a:spcAft>
              <a:buFont typeface="+mj-lt"/>
              <a:buAutoNum type="arabicPeriod"/>
              <a:defRPr/>
            </a:pPr>
            <a:r>
              <a:rPr lang="en-GB" altLang="en-US" sz="2400" b="1" dirty="0">
                <a:latin typeface="Tahoma" panose="020B0604030504040204" pitchFamily="34" charset="0"/>
                <a:ea typeface="Tahoma" panose="020B0604030504040204" pitchFamily="34" charset="0"/>
                <a:cs typeface="Tahoma" panose="020B0604030504040204" pitchFamily="34" charset="0"/>
              </a:rPr>
              <a:t>(Some) Rules and regulations</a:t>
            </a:r>
          </a:p>
          <a:p>
            <a:pPr marL="1428750" lvl="1" indent="-514350">
              <a:spcBef>
                <a:spcPts val="0"/>
              </a:spcBef>
              <a:spcAft>
                <a:spcPts val="600"/>
              </a:spcAft>
              <a:defRPr/>
            </a:pPr>
            <a:r>
              <a:rPr lang="en-GB" altLang="en-US" sz="2000" b="1" dirty="0">
                <a:latin typeface="Tahoma" panose="020B0604030504040204" pitchFamily="34" charset="0"/>
                <a:ea typeface="Tahoma" panose="020B0604030504040204" pitchFamily="34" charset="0"/>
                <a:cs typeface="Tahoma" panose="020B0604030504040204" pitchFamily="34" charset="0"/>
              </a:rPr>
              <a:t>Your Grant Agreement</a:t>
            </a:r>
          </a:p>
          <a:p>
            <a:pPr marL="1428750" lvl="1" indent="-514350">
              <a:spcBef>
                <a:spcPts val="0"/>
              </a:spcBef>
              <a:spcAft>
                <a:spcPts val="1800"/>
              </a:spcAft>
              <a:defRPr/>
            </a:pPr>
            <a:r>
              <a:rPr lang="en-GB" altLang="en-US" sz="2000" b="1" dirty="0">
                <a:latin typeface="Tahoma" panose="020B0604030504040204" pitchFamily="34" charset="0"/>
                <a:ea typeface="Tahoma" panose="020B0604030504040204" pitchFamily="34" charset="0"/>
                <a:cs typeface="Tahoma" panose="020B0604030504040204" pitchFamily="34" charset="0"/>
              </a:rPr>
              <a:t>Your internal management rules</a:t>
            </a: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marL="1428750" indent="-514350">
              <a:spcBef>
                <a:spcPts val="0"/>
              </a:spcBef>
              <a:spcAft>
                <a:spcPts val="600"/>
              </a:spcAft>
              <a:buFont typeface="+mj-lt"/>
              <a:buAutoNum type="arabicPeriod"/>
              <a:defRPr/>
            </a:pPr>
            <a:r>
              <a:rPr lang="en-GB" altLang="en-US" sz="2400" b="1" dirty="0">
                <a:latin typeface="Tahoma" panose="020B0604030504040204" pitchFamily="34" charset="0"/>
                <a:ea typeface="Tahoma" panose="020B0604030504040204" pitchFamily="34" charset="0"/>
                <a:cs typeface="Tahoma" panose="020B0604030504040204" pitchFamily="34" charset="0"/>
              </a:rPr>
              <a:t>Monitoring your project</a:t>
            </a:r>
          </a:p>
          <a:p>
            <a:pPr marL="0" indent="0">
              <a:spcBef>
                <a:spcPts val="0"/>
              </a:spcBef>
              <a:spcAft>
                <a:spcPts val="1800"/>
              </a:spcAft>
              <a:buNone/>
              <a:defRPr/>
            </a:pP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marL="514350" indent="-514350">
              <a:spcBef>
                <a:spcPts val="0"/>
              </a:spcBef>
              <a:spcAft>
                <a:spcPts val="1800"/>
              </a:spcAft>
              <a:buFont typeface="+mj-lt"/>
              <a:buAutoNum type="arabicPeriod"/>
              <a:defRPr/>
            </a:pP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marL="514350" indent="-514350">
              <a:spcBef>
                <a:spcPts val="0"/>
              </a:spcBef>
              <a:spcAft>
                <a:spcPts val="1800"/>
              </a:spcAft>
              <a:buFont typeface="+mj-lt"/>
              <a:buAutoNum type="arabicPeriod"/>
              <a:defRPr/>
            </a:pP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800"/>
              </a:spcAft>
              <a:buNone/>
              <a:defRPr/>
            </a:pP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800"/>
              </a:spcAft>
              <a:buNone/>
              <a:defRPr/>
            </a:pPr>
            <a:endParaRPr lang="en-GB" altLang="en-US" sz="2400" b="1" dirty="0">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0"/>
              </a:spcAft>
              <a:defRPr/>
            </a:pPr>
            <a:endParaRPr lang="en-GB" altLang="en-US" sz="2000" b="1" dirty="0">
              <a:latin typeface="Tahoma" panose="020B0604030504040204" pitchFamily="34" charset="0"/>
              <a:ea typeface="Tahoma" panose="020B0604030504040204" pitchFamily="34" charset="0"/>
              <a:cs typeface="Tahoma" panose="020B0604030504040204" pitchFamily="34" charset="0"/>
            </a:endParaRPr>
          </a:p>
          <a:p>
            <a:pPr marL="0" indent="0">
              <a:spcAft>
                <a:spcPts val="2400"/>
              </a:spcAft>
              <a:buFontTx/>
              <a:buNone/>
              <a:tabLst>
                <a:tab pos="4927600" algn="l"/>
              </a:tabLst>
              <a:defRPr/>
            </a:pPr>
            <a:endParaRPr lang="en-GB" altLang="en-US" sz="1600" i="1" dirty="0"/>
          </a:p>
          <a:p>
            <a:pPr>
              <a:defRPr/>
            </a:pPr>
            <a:endParaRPr lang="en-GB" altLang="en-US" dirty="0"/>
          </a:p>
        </p:txBody>
      </p:sp>
      <p:sp>
        <p:nvSpPr>
          <p:cNvPr id="4" name="Slide Number Placeholder 3"/>
          <p:cNvSpPr>
            <a:spLocks noGrp="1"/>
          </p:cNvSpPr>
          <p:nvPr>
            <p:ph type="sldNum" sz="quarter" idx="12"/>
          </p:nvPr>
        </p:nvSpPr>
        <p:spPr>
          <a:xfrm>
            <a:off x="7327900" y="6619875"/>
            <a:ext cx="2311400" cy="476250"/>
          </a:xfrm>
        </p:spPr>
        <p:txBody>
          <a:bodyPr/>
          <a:lstStyle/>
          <a:p>
            <a:pPr>
              <a:defRPr/>
            </a:pPr>
            <a:fld id="{E0BC588C-EA38-4EBA-A801-6C770B85F58A}" type="slidenum">
              <a:rPr lang="en-GB" smtClean="0"/>
              <a:pPr>
                <a:defRPr/>
              </a:pPr>
              <a:t>2</a:t>
            </a:fld>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222" y="1719990"/>
            <a:ext cx="1466850" cy="14668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1412" y="2970609"/>
            <a:ext cx="1724025" cy="129301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5558" y="4304572"/>
            <a:ext cx="2162066" cy="1129680"/>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5100" y="1257300"/>
            <a:ext cx="9474200" cy="663575"/>
          </a:xfrm>
        </p:spPr>
        <p:txBody>
          <a:bodyPr/>
          <a:lstStyle/>
          <a:p>
            <a:pPr algn="ctr"/>
            <a:r>
              <a:rPr lang="fr-BE" altLang="en-US"/>
              <a:t>BEFORE ASKING FOR AN AMENDMENT</a:t>
            </a:r>
            <a:endParaRPr lang="en-GB" altLang="en-US"/>
          </a:p>
        </p:txBody>
      </p:sp>
      <p:sp>
        <p:nvSpPr>
          <p:cNvPr id="3" name="Content Placeholder 2"/>
          <p:cNvSpPr>
            <a:spLocks noGrp="1"/>
          </p:cNvSpPr>
          <p:nvPr>
            <p:ph idx="1"/>
          </p:nvPr>
        </p:nvSpPr>
        <p:spPr>
          <a:xfrm>
            <a:off x="177800" y="2133600"/>
            <a:ext cx="9728200" cy="4622800"/>
          </a:xfrm>
        </p:spPr>
        <p:txBody>
          <a:bodyPr/>
          <a:lstStyle/>
          <a:p>
            <a:pPr marL="0" indent="0">
              <a:buFontTx/>
              <a:buNone/>
              <a:defRPr/>
            </a:pPr>
            <a:r>
              <a:rPr lang="en-GB" sz="2000" b="1" dirty="0">
                <a:latin typeface="Tahoma" panose="020B0604030504040204" pitchFamily="34" charset="0"/>
                <a:ea typeface="Tahoma" panose="020B0604030504040204" pitchFamily="34" charset="0"/>
                <a:cs typeface="Tahoma" panose="020B0604030504040204" pitchFamily="34" charset="0"/>
              </a:rPr>
              <a:t>Estimate the impact of the proposed change on the project:</a:t>
            </a:r>
          </a:p>
          <a:p>
            <a:pPr lvl="1">
              <a:spcBef>
                <a:spcPts val="1200"/>
              </a:spcBef>
              <a:spcAft>
                <a:spcPts val="600"/>
              </a:spcAft>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rPr>
              <a:t>Compare this change/deviation with the initial work plan</a:t>
            </a:r>
          </a:p>
          <a:p>
            <a:pPr lvl="1">
              <a:spcBef>
                <a:spcPts val="0"/>
              </a:spcBef>
              <a:spcAft>
                <a:spcPts val="600"/>
              </a:spcAft>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rPr>
              <a:t>Make sure it stays within the scope of the project and complies with the programme's rules</a:t>
            </a:r>
          </a:p>
          <a:p>
            <a:pPr lvl="1">
              <a:spcBef>
                <a:spcPts val="0"/>
              </a:spcBef>
              <a:spcAft>
                <a:spcPts val="600"/>
              </a:spcAft>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Who does it affect – one partner/the whole partnership?</a:t>
            </a:r>
          </a:p>
          <a:p>
            <a:pPr lvl="1">
              <a:spcBef>
                <a:spcPts val="0"/>
              </a:spcBef>
              <a:spcAft>
                <a:spcPts val="600"/>
              </a:spcAft>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Does it have an effect on the project budget?</a:t>
            </a:r>
          </a:p>
          <a:p>
            <a:pPr lvl="1">
              <a:spcBef>
                <a:spcPts val="0"/>
              </a:spcBef>
              <a:spcAft>
                <a:spcPts val="600"/>
              </a:spcAft>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Does it have an effect on the project timeframe?</a:t>
            </a:r>
          </a:p>
          <a:p>
            <a:pPr lvl="1">
              <a:spcBef>
                <a:spcPts val="0"/>
              </a:spcBef>
              <a:spcAft>
                <a:spcPts val="600"/>
              </a:spcAft>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Any risk that the project will not deliver some of the planned outputs?</a:t>
            </a:r>
          </a:p>
          <a:p>
            <a:pPr lvl="1">
              <a:spcBef>
                <a:spcPts val="0"/>
              </a:spcBef>
              <a:spcAft>
                <a:spcPts val="600"/>
              </a:spcAft>
              <a:buFont typeface="Wingdings" panose="05000000000000000000" pitchFamily="2" charset="2"/>
              <a:buChar char="§"/>
              <a:defRPr/>
            </a:pPr>
            <a:r>
              <a:rPr lang="en-GB" altLang="en-US" sz="2000" dirty="0">
                <a:latin typeface="Tahoma" panose="020B0604030504040204" pitchFamily="34" charset="0"/>
                <a:ea typeface="Tahoma" panose="020B0604030504040204" pitchFamily="34" charset="0"/>
                <a:cs typeface="Tahoma" panose="020B0604030504040204" pitchFamily="34" charset="0"/>
              </a:rPr>
              <a:t>Reflect on alternative solutions (fall-back plan)</a:t>
            </a:r>
          </a:p>
          <a:p>
            <a:pPr marL="0" indent="0">
              <a:buNone/>
              <a:defRPr/>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400" b="1" dirty="0">
                <a:latin typeface="Tahoma" panose="020B0604030504040204" pitchFamily="34" charset="0"/>
                <a:ea typeface="Tahoma" panose="020B0604030504040204" pitchFamily="34" charset="0"/>
                <a:cs typeface="Tahoma" panose="020B0604030504040204" pitchFamily="34" charset="0"/>
              </a:rPr>
              <a:t>Inform and ask your Project Officer for advice.</a:t>
            </a:r>
            <a:endParaRPr lang="en-GB" dirty="0"/>
          </a:p>
        </p:txBody>
      </p:sp>
      <p:sp>
        <p:nvSpPr>
          <p:cNvPr id="4" name="Slide Number Placeholder 3"/>
          <p:cNvSpPr>
            <a:spLocks noGrp="1"/>
          </p:cNvSpPr>
          <p:nvPr>
            <p:ph type="sldNum" sz="quarter" idx="12"/>
          </p:nvPr>
        </p:nvSpPr>
        <p:spPr/>
        <p:txBody>
          <a:bodyPr/>
          <a:lstStyle/>
          <a:p>
            <a:pPr>
              <a:defRPr/>
            </a:pPr>
            <a:fld id="{A1E125CB-3221-41E9-8466-3F677CF660D1}" type="slidenum">
              <a:rPr lang="en-GB" smtClean="0"/>
              <a:pPr>
                <a:defRPr/>
              </a:pPr>
              <a:t>20</a:t>
            </a:fld>
            <a:endParaRPr lang="en-GB" dirty="0"/>
          </a:p>
        </p:txBody>
      </p:sp>
      <p:sp>
        <p:nvSpPr>
          <p:cNvPr id="2" name="Right Arrow 1"/>
          <p:cNvSpPr/>
          <p:nvPr/>
        </p:nvSpPr>
        <p:spPr bwMode="auto">
          <a:xfrm>
            <a:off x="504970" y="6100548"/>
            <a:ext cx="1241947" cy="354842"/>
          </a:xfrm>
          <a:prstGeom prst="rightArrow">
            <a:avLst/>
          </a:prstGeom>
          <a:solidFill>
            <a:srgbClr val="333399"/>
          </a:solidFill>
          <a:ln w="28575" cap="flat" cmpd="sng" algn="ctr">
            <a:solidFill>
              <a:srgbClr val="33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Tree>
    <p:extLst>
      <p:ext uri="{BB962C8B-B14F-4D97-AF65-F5344CB8AC3E}">
        <p14:creationId xmlns:p14="http://schemas.microsoft.com/office/powerpoint/2010/main" val="204619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31775" y="2078038"/>
            <a:ext cx="9448800" cy="3979862"/>
          </a:xfrm>
        </p:spPr>
        <p:txBody>
          <a:bodyPr/>
          <a:lstStyle/>
          <a:p>
            <a:pPr eaLnBrk="1" hangingPunct="1">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Objectives: </a:t>
            </a:r>
          </a:p>
          <a:p>
            <a:pPr lvl="1" eaLnBrk="1" hangingPunct="1">
              <a:buFont typeface="Courier New" panose="02070309020205020404" pitchFamily="49" charset="0"/>
              <a:buChar char="-"/>
              <a:defRPr/>
            </a:pPr>
            <a:r>
              <a:rPr lang="en-GB" altLang="en-US" sz="1800" dirty="0">
                <a:latin typeface="Tahoma" panose="020B0604030504040204" pitchFamily="34" charset="0"/>
                <a:ea typeface="Tahoma" panose="020B0604030504040204" pitchFamily="34" charset="0"/>
                <a:cs typeface="Tahoma" panose="020B0604030504040204" pitchFamily="34" charset="0"/>
              </a:rPr>
              <a:t>Formalise of </a:t>
            </a:r>
            <a:r>
              <a:rPr lang="en-GB" altLang="en-US" sz="1800" b="1" dirty="0">
                <a:latin typeface="Tahoma" panose="020B0604030504040204" pitchFamily="34" charset="0"/>
                <a:ea typeface="Tahoma" panose="020B0604030504040204" pitchFamily="34" charset="0"/>
                <a:cs typeface="Tahoma" panose="020B0604030504040204" pitchFamily="34" charset="0"/>
              </a:rPr>
              <a:t>internal</a:t>
            </a:r>
            <a:r>
              <a:rPr lang="en-GB" altLang="en-US" sz="1800" dirty="0">
                <a:latin typeface="Tahoma" panose="020B0604030504040204" pitchFamily="34" charset="0"/>
                <a:ea typeface="Tahoma" panose="020B0604030504040204" pitchFamily="34" charset="0"/>
                <a:cs typeface="Tahoma" panose="020B0604030504040204" pitchFamily="34" charset="0"/>
              </a:rPr>
              <a:t> </a:t>
            </a:r>
            <a:r>
              <a:rPr lang="en-GB" altLang="en-US" sz="1800" b="1" dirty="0">
                <a:latin typeface="Tahoma" panose="020B0604030504040204" pitchFamily="34" charset="0"/>
                <a:ea typeface="Tahoma" panose="020B0604030504040204" pitchFamily="34" charset="0"/>
                <a:cs typeface="Tahoma" panose="020B0604030504040204" pitchFamily="34" charset="0"/>
              </a:rPr>
              <a:t>project and grant management procedures</a:t>
            </a:r>
          </a:p>
          <a:p>
            <a:pPr lvl="1" eaLnBrk="1" hangingPunct="1">
              <a:buFont typeface="Courier New" panose="02070309020205020404" pitchFamily="49" charset="0"/>
              <a:buChar char="-"/>
              <a:defRPr/>
            </a:pPr>
            <a:r>
              <a:rPr lang="en-GB" altLang="en-US" sz="1800" b="1" dirty="0">
                <a:latin typeface="Tahoma" panose="020B0604030504040204" pitchFamily="34" charset="0"/>
                <a:ea typeface="Tahoma" panose="020B0604030504040204" pitchFamily="34" charset="0"/>
                <a:cs typeface="Tahoma" panose="020B0604030504040204" pitchFamily="34" charset="0"/>
              </a:rPr>
              <a:t>Institutional commitment </a:t>
            </a:r>
            <a:r>
              <a:rPr lang="en-GB" altLang="en-US" sz="1800" dirty="0">
                <a:latin typeface="Tahoma" panose="020B0604030504040204" pitchFamily="34" charset="0"/>
                <a:ea typeface="Tahoma" panose="020B0604030504040204" pitchFamily="34" charset="0"/>
                <a:cs typeface="Tahoma" panose="020B0604030504040204" pitchFamily="34" charset="0"/>
              </a:rPr>
              <a:t>to the project</a:t>
            </a:r>
          </a:p>
          <a:p>
            <a:pPr lvl="1" eaLnBrk="1" hangingPunct="1">
              <a:buFont typeface="Courier New" panose="02070309020205020404" pitchFamily="49" charset="0"/>
              <a:buChar char="-"/>
              <a:defRPr/>
            </a:pPr>
            <a:r>
              <a:rPr lang="en-GB" altLang="en-US" sz="1800" b="1" dirty="0">
                <a:latin typeface="Tahoma" panose="020B0604030504040204" pitchFamily="34" charset="0"/>
                <a:ea typeface="Tahoma" panose="020B0604030504040204" pitchFamily="34" charset="0"/>
                <a:cs typeface="Tahoma" panose="020B0604030504040204" pitchFamily="34" charset="0"/>
              </a:rPr>
              <a:t>Partnership conflict </a:t>
            </a:r>
            <a:r>
              <a:rPr lang="en-GB" altLang="en-US" sz="1800" dirty="0">
                <a:latin typeface="Tahoma" panose="020B0604030504040204" pitchFamily="34" charset="0"/>
                <a:ea typeface="Tahoma" panose="020B0604030504040204" pitchFamily="34" charset="0"/>
                <a:cs typeface="Tahoma" panose="020B0604030504040204" pitchFamily="34" charset="0"/>
              </a:rPr>
              <a:t>resolution</a:t>
            </a:r>
          </a:p>
          <a:p>
            <a:pPr lvl="1" eaLnBrk="1" hangingPunct="1">
              <a:buFont typeface="Wingdings" panose="05000000000000000000" pitchFamily="2" charset="2"/>
              <a:buChar char="§"/>
              <a:defRPr/>
            </a:pPr>
            <a:endParaRPr lang="en-GB" altLang="en-US" sz="800" b="1" dirty="0">
              <a:latin typeface="Tahoma" panose="020B0604030504040204" pitchFamily="34" charset="0"/>
              <a:ea typeface="Tahoma" panose="020B0604030504040204" pitchFamily="34" charset="0"/>
              <a:cs typeface="Tahoma" panose="020B0604030504040204" pitchFamily="34" charset="0"/>
            </a:endParaRPr>
          </a:p>
          <a:p>
            <a:pPr eaLnBrk="1" hangingPunct="1">
              <a:spcAft>
                <a:spcPts val="600"/>
              </a:spcAft>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Guidelines available </a:t>
            </a:r>
            <a:r>
              <a:rPr lang="en-GB" altLang="en-US" sz="2000" dirty="0">
                <a:latin typeface="Tahoma" panose="020B0604030504040204" pitchFamily="34" charset="0"/>
                <a:ea typeface="Tahoma" panose="020B0604030504040204" pitchFamily="34" charset="0"/>
                <a:cs typeface="Tahoma" panose="020B0604030504040204" pitchFamily="34" charset="0"/>
              </a:rPr>
              <a:t>on Agency website</a:t>
            </a:r>
            <a:endParaRPr lang="en-GB" altLang="en-US" sz="8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Negotiated with partners</a:t>
            </a:r>
          </a:p>
          <a:p>
            <a:pPr eaLnBrk="1" hangingPunct="1">
              <a:buFont typeface="Wingdings" panose="05000000000000000000" pitchFamily="2" charset="2"/>
              <a:buChar char="§"/>
              <a:defRPr/>
            </a:pPr>
            <a:endParaRPr lang="en-GB" altLang="en-US" sz="8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Signed by Legal Rep.</a:t>
            </a:r>
          </a:p>
          <a:p>
            <a:pPr eaLnBrk="1" hangingPunct="1">
              <a:buFont typeface="Wingdings" panose="05000000000000000000" pitchFamily="2" charset="2"/>
              <a:buChar char="§"/>
              <a:defRPr/>
            </a:pPr>
            <a:endParaRPr lang="en-GB" altLang="en-US" sz="8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Char char="§"/>
              <a:defRPr/>
            </a:pPr>
            <a:r>
              <a:rPr lang="en-GB" altLang="en-US" sz="2000" b="1" dirty="0">
                <a:latin typeface="Tahoma" panose="020B0604030504040204" pitchFamily="34" charset="0"/>
                <a:ea typeface="Tahoma" panose="020B0604030504040204" pitchFamily="34" charset="0"/>
                <a:cs typeface="Tahoma" panose="020B0604030504040204" pitchFamily="34" charset="0"/>
              </a:rPr>
              <a:t>Joint or Bilateral</a:t>
            </a:r>
          </a:p>
          <a:p>
            <a:pPr eaLnBrk="1" hangingPunct="1">
              <a:buFont typeface="Wingdings" panose="05000000000000000000" pitchFamily="2" charset="2"/>
              <a:buChar char="§"/>
              <a:defRPr/>
            </a:pPr>
            <a:endParaRPr lang="en-GB" altLang="en-US" sz="800" b="1" dirty="0"/>
          </a:p>
        </p:txBody>
      </p:sp>
      <p:sp>
        <p:nvSpPr>
          <p:cNvPr id="1638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8C191421-FCC9-45D6-ABDD-188FFBB455E6}" type="slidenum">
              <a:rPr lang="en-GB" altLang="en-US" sz="1200" smtClean="0">
                <a:solidFill>
                  <a:srgbClr val="808080"/>
                </a:solidFill>
              </a:rPr>
              <a:pPr eaLnBrk="1" hangingPunct="1">
                <a:spcBef>
                  <a:spcPct val="0"/>
                </a:spcBef>
                <a:defRPr/>
              </a:pPr>
              <a:t>21</a:t>
            </a:fld>
            <a:endParaRPr lang="en-GB" altLang="en-US" sz="1200">
              <a:solidFill>
                <a:srgbClr val="808080"/>
              </a:solidFill>
            </a:endParaRPr>
          </a:p>
        </p:txBody>
      </p:sp>
      <p:pic>
        <p:nvPicPr>
          <p:cNvPr id="3686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0" y="2768600"/>
            <a:ext cx="34639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5900" y="5826125"/>
            <a:ext cx="9359900" cy="708025"/>
          </a:xfrm>
          <a:prstGeom prst="rect">
            <a:avLst/>
          </a:prstGeom>
          <a:solidFill>
            <a:schemeClr val="accent1">
              <a:lumMod val="40000"/>
              <a:lumOff val="60000"/>
            </a:schemeClr>
          </a:solidFill>
        </p:spPr>
        <p:txBody>
          <a:bodyPr>
            <a:spAutoFit/>
          </a:bodyPr>
          <a:lstStyle/>
          <a:p>
            <a:pPr algn="ctr">
              <a:defRPr/>
            </a:pPr>
            <a:r>
              <a:rPr lang="fr-BE" sz="2000" b="1" dirty="0" err="1">
                <a:solidFill>
                  <a:schemeClr val="tx2"/>
                </a:solidFill>
                <a:latin typeface="Tahoma" panose="020B0604030504040204" pitchFamily="34" charset="0"/>
                <a:ea typeface="Tahoma" panose="020B0604030504040204" pitchFamily="34" charset="0"/>
                <a:cs typeface="Tahoma" panose="020B0604030504040204" pitchFamily="34" charset="0"/>
              </a:rPr>
              <a:t>Scanned</a:t>
            </a:r>
            <a:r>
              <a:rPr lang="fr-BE" sz="2000" b="1" dirty="0">
                <a:solidFill>
                  <a:schemeClr val="tx2"/>
                </a:solidFill>
                <a:latin typeface="Tahoma" panose="020B0604030504040204" pitchFamily="34" charset="0"/>
                <a:ea typeface="Tahoma" panose="020B0604030504040204" pitchFamily="34" charset="0"/>
                <a:cs typeface="Tahoma" panose="020B0604030504040204" pitchFamily="34" charset="0"/>
              </a:rPr>
              <a:t> copies </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to </a:t>
            </a:r>
            <a:r>
              <a:rPr lang="fr-BE" sz="2000" dirty="0" err="1">
                <a:solidFill>
                  <a:schemeClr val="tx2"/>
                </a:solidFill>
                <a:latin typeface="Tahoma" panose="020B0604030504040204" pitchFamily="34" charset="0"/>
                <a:ea typeface="Tahoma" panose="020B0604030504040204" pitchFamily="34" charset="0"/>
                <a:cs typeface="Tahoma" panose="020B0604030504040204" pitchFamily="34" charset="0"/>
              </a:rPr>
              <a:t>be</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2000" dirty="0" err="1">
                <a:solidFill>
                  <a:schemeClr val="tx2"/>
                </a:solidFill>
                <a:latin typeface="Tahoma" panose="020B0604030504040204" pitchFamily="34" charset="0"/>
                <a:ea typeface="Tahoma" panose="020B0604030504040204" pitchFamily="34" charset="0"/>
                <a:cs typeface="Tahoma" panose="020B0604030504040204" pitchFamily="34" charset="0"/>
              </a:rPr>
              <a:t>submitted</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 to EACEA </a:t>
            </a:r>
            <a:r>
              <a:rPr lang="fr-BE" sz="2000" dirty="0" err="1">
                <a:solidFill>
                  <a:schemeClr val="tx2"/>
                </a:solidFill>
                <a:latin typeface="Tahoma" panose="020B0604030504040204" pitchFamily="34" charset="0"/>
                <a:ea typeface="Tahoma" panose="020B0604030504040204" pitchFamily="34" charset="0"/>
                <a:cs typeface="Tahoma" panose="020B0604030504040204" pitchFamily="34" charset="0"/>
              </a:rPr>
              <a:t>at</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 the </a:t>
            </a:r>
            <a:r>
              <a:rPr lang="fr-BE" sz="2000" dirty="0" err="1">
                <a:solidFill>
                  <a:schemeClr val="tx2"/>
                </a:solidFill>
                <a:latin typeface="Tahoma" panose="020B0604030504040204" pitchFamily="34" charset="0"/>
                <a:ea typeface="Tahoma" panose="020B0604030504040204" pitchFamily="34" charset="0"/>
                <a:cs typeface="Tahoma" panose="020B0604030504040204" pitchFamily="34" charset="0"/>
              </a:rPr>
              <a:t>latest</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2000" b="1" dirty="0">
                <a:solidFill>
                  <a:schemeClr val="tx2"/>
                </a:solidFill>
                <a:latin typeface="Tahoma" panose="020B0604030504040204" pitchFamily="34" charset="0"/>
                <a:ea typeface="Tahoma" panose="020B0604030504040204" pitchFamily="34" charset="0"/>
                <a:cs typeface="Tahoma" panose="020B0604030504040204" pitchFamily="34" charset="0"/>
              </a:rPr>
              <a:t>6 </a:t>
            </a:r>
            <a:r>
              <a:rPr lang="fr-BE" sz="2000" b="1" dirty="0" err="1">
                <a:solidFill>
                  <a:schemeClr val="tx2"/>
                </a:solidFill>
                <a:latin typeface="Tahoma" panose="020B0604030504040204" pitchFamily="34" charset="0"/>
                <a:ea typeface="Tahoma" panose="020B0604030504040204" pitchFamily="34" charset="0"/>
                <a:cs typeface="Tahoma" panose="020B0604030504040204" pitchFamily="34" charset="0"/>
              </a:rPr>
              <a:t>months</a:t>
            </a:r>
            <a:r>
              <a:rPr lang="fr-BE"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2000" b="1" dirty="0" err="1">
                <a:solidFill>
                  <a:schemeClr val="tx2"/>
                </a:solidFill>
                <a:latin typeface="Tahoma" panose="020B0604030504040204" pitchFamily="34" charset="0"/>
                <a:ea typeface="Tahoma" panose="020B0604030504040204" pitchFamily="34" charset="0"/>
                <a:cs typeface="Tahoma" panose="020B0604030504040204" pitchFamily="34" charset="0"/>
              </a:rPr>
              <a:t>after</a:t>
            </a:r>
            <a:r>
              <a:rPr lang="fr-BE"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2000" dirty="0">
                <a:solidFill>
                  <a:schemeClr val="tx2"/>
                </a:solidFill>
                <a:latin typeface="Tahoma" panose="020B0604030504040204" pitchFamily="34" charset="0"/>
                <a:ea typeface="Tahoma" panose="020B0604030504040204" pitchFamily="34" charset="0"/>
                <a:cs typeface="Tahoma" panose="020B0604030504040204" pitchFamily="34" charset="0"/>
              </a:rPr>
              <a:t>signature of G.A.</a:t>
            </a:r>
          </a:p>
        </p:txBody>
      </p:sp>
      <p:sp>
        <p:nvSpPr>
          <p:cNvPr id="36871" name="Title 1"/>
          <p:cNvSpPr>
            <a:spLocks noGrp="1"/>
          </p:cNvSpPr>
          <p:nvPr>
            <p:ph type="title"/>
          </p:nvPr>
        </p:nvSpPr>
        <p:spPr>
          <a:xfrm>
            <a:off x="815975" y="1393825"/>
            <a:ext cx="8578850" cy="663575"/>
          </a:xfrm>
        </p:spPr>
        <p:txBody>
          <a:bodyPr/>
          <a:lstStyle/>
          <a:p>
            <a:pPr algn="ctr" eaLnBrk="1" hangingPunct="1"/>
            <a:r>
              <a:rPr lang="en-GB" altLang="en-US" sz="2400" dirty="0">
                <a:latin typeface="Tahoma" pitchFamily="34" charset="0"/>
                <a:cs typeface="Tahoma" pitchFamily="34" charset="0"/>
              </a:rPr>
              <a:t>YOUR PARTNERSHIP AGREEMENT </a:t>
            </a:r>
            <a:r>
              <a:rPr lang="en-GB" altLang="en-US" sz="2400" b="0" dirty="0">
                <a:latin typeface="Tahoma" pitchFamily="34" charset="0"/>
                <a:cs typeface="Tahoma" pitchFamily="34" charset="0"/>
              </a:rPr>
              <a:t>(Art. I.10.5)</a:t>
            </a:r>
            <a:endParaRPr lang="en-GB" altLang="en-US" sz="2400" dirty="0">
              <a:latin typeface="Tahoma" pitchFamily="34" charset="0"/>
              <a:cs typeface="Tahoma" pitchFamily="34" charset="0"/>
            </a:endParaRPr>
          </a:p>
        </p:txBody>
      </p:sp>
    </p:spTree>
    <p:extLst>
      <p:ext uri="{BB962C8B-B14F-4D97-AF65-F5344CB8AC3E}">
        <p14:creationId xmlns:p14="http://schemas.microsoft.com/office/powerpoint/2010/main" val="399647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B8BEBC-5578-4F7D-8620-C76848254900}" type="slidenum">
              <a:rPr lang="en-GB" smtClean="0"/>
              <a:pPr>
                <a:defRPr/>
              </a:pPr>
              <a:t>22</a:t>
            </a:fld>
            <a:endParaRPr lang="en-GB" dirty="0"/>
          </a:p>
        </p:txBody>
      </p:sp>
      <p:sp>
        <p:nvSpPr>
          <p:cNvPr id="25603" name="TextBox 2"/>
          <p:cNvSpPr txBox="1">
            <a:spLocks noChangeArrowheads="1"/>
          </p:cNvSpPr>
          <p:nvPr/>
        </p:nvSpPr>
        <p:spPr bwMode="auto">
          <a:xfrm>
            <a:off x="755650" y="1214438"/>
            <a:ext cx="821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800" b="1" dirty="0">
                <a:latin typeface="Tahoma" pitchFamily="34" charset="0"/>
                <a:cs typeface="Tahoma" pitchFamily="34" charset="0"/>
              </a:rPr>
              <a:t>OTHER LEGAL ISSUES</a:t>
            </a:r>
            <a:endParaRPr lang="en-GB" altLang="en-US" sz="2800" b="1" dirty="0">
              <a:latin typeface="Tahoma" pitchFamily="34" charset="0"/>
              <a:cs typeface="Tahoma" pitchFamily="34" charset="0"/>
            </a:endParaRPr>
          </a:p>
        </p:txBody>
      </p:sp>
      <p:sp>
        <p:nvSpPr>
          <p:cNvPr id="4" name="TextBox 3"/>
          <p:cNvSpPr txBox="1"/>
          <p:nvPr/>
        </p:nvSpPr>
        <p:spPr>
          <a:xfrm>
            <a:off x="438149" y="1744004"/>
            <a:ext cx="9020175" cy="5247590"/>
          </a:xfrm>
          <a:prstGeom prst="rect">
            <a:avLst/>
          </a:prstGeom>
          <a:noFill/>
        </p:spPr>
        <p:txBody>
          <a:bodyPr wrap="square">
            <a:spAutoFit/>
          </a:bodyPr>
          <a:lstStyle/>
          <a:p>
            <a:pPr>
              <a:spcBef>
                <a:spcPts val="0"/>
              </a:spcBef>
              <a:spcAft>
                <a:spcPts val="1200"/>
              </a:spcAft>
              <a:defRPr/>
            </a:pPr>
            <a:r>
              <a:rPr lang="fr-BE" altLang="en-US" sz="2800" b="1" dirty="0" err="1">
                <a:solidFill>
                  <a:srgbClr val="336699"/>
                </a:solidFill>
                <a:latin typeface="Tahoma" panose="020B0604030504040204" pitchFamily="34" charset="0"/>
                <a:ea typeface="Tahoma" panose="020B0604030504040204" pitchFamily="34" charset="0"/>
                <a:cs typeface="Tahoma" panose="020B0604030504040204" pitchFamily="34" charset="0"/>
              </a:rPr>
              <a:t>Publicity</a:t>
            </a:r>
            <a:r>
              <a:rPr lang="fr-BE" altLang="en-US" sz="2800" b="1" dirty="0">
                <a:solidFill>
                  <a:srgbClr val="336699"/>
                </a:solidFill>
                <a:latin typeface="Tahoma" panose="020B0604030504040204" pitchFamily="34" charset="0"/>
                <a:ea typeface="Tahoma" panose="020B0604030504040204" pitchFamily="34" charset="0"/>
                <a:cs typeface="Tahoma" panose="020B0604030504040204" pitchFamily="34" charset="0"/>
              </a:rPr>
              <a:t> and </a:t>
            </a:r>
            <a:r>
              <a:rPr lang="fr-BE" altLang="en-US" sz="2800" b="1" dirty="0" err="1">
                <a:solidFill>
                  <a:srgbClr val="336699"/>
                </a:solidFill>
                <a:latin typeface="Tahoma" panose="020B0604030504040204" pitchFamily="34" charset="0"/>
                <a:ea typeface="Tahoma" panose="020B0604030504040204" pitchFamily="34" charset="0"/>
                <a:cs typeface="Tahoma" panose="020B0604030504040204" pitchFamily="34" charset="0"/>
              </a:rPr>
              <a:t>Dissemination</a:t>
            </a:r>
            <a:br>
              <a:rPr lang="fr-BE" altLang="en-US" sz="2800" b="1" dirty="0">
                <a:solidFill>
                  <a:srgbClr val="336699"/>
                </a:solidFill>
                <a:latin typeface="Tahoma" panose="020B0604030504040204" pitchFamily="34" charset="0"/>
                <a:ea typeface="Tahoma" panose="020B0604030504040204" pitchFamily="34" charset="0"/>
                <a:cs typeface="Tahoma" panose="020B0604030504040204" pitchFamily="34" charset="0"/>
              </a:rPr>
            </a:br>
            <a:r>
              <a:rPr lang="fr-BE" altLang="en-US" dirty="0">
                <a:solidFill>
                  <a:srgbClr val="336699"/>
                </a:solidFill>
                <a:latin typeface="Tahoma" panose="020B0604030504040204" pitchFamily="34" charset="0"/>
                <a:ea typeface="Tahoma" panose="020B0604030504040204" pitchFamily="34" charset="0"/>
                <a:cs typeface="Tahoma" panose="020B0604030504040204" pitchFamily="34" charset="0"/>
              </a:rPr>
              <a:t>(</a:t>
            </a:r>
            <a:r>
              <a:rPr lang="fr-BE" altLang="en-US" sz="2000" dirty="0">
                <a:solidFill>
                  <a:srgbClr val="333399"/>
                </a:solidFill>
                <a:latin typeface="Tahoma" panose="020B0604030504040204" pitchFamily="34" charset="0"/>
                <a:ea typeface="Tahoma" panose="020B0604030504040204" pitchFamily="34" charset="0"/>
                <a:cs typeface="Tahoma" panose="020B0604030504040204" pitchFamily="34" charset="0"/>
              </a:rPr>
              <a:t>Art.</a:t>
            </a:r>
            <a:r>
              <a:rPr lang="en-US" altLang="en-US" sz="2000" dirty="0">
                <a:solidFill>
                  <a:srgbClr val="333399"/>
                </a:solidFill>
                <a:latin typeface="Tahoma" panose="020B0604030504040204" pitchFamily="34" charset="0"/>
                <a:ea typeface="Tahoma" panose="020B0604030504040204" pitchFamily="34" charset="0"/>
                <a:cs typeface="Tahoma" panose="020B0604030504040204" pitchFamily="34" charset="0"/>
              </a:rPr>
              <a:t> Art. I.10.8, I.10.9, II.7.1)</a:t>
            </a:r>
            <a:endParaRPr lang="fr-BE" altLang="en-US" sz="2000"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defRPr/>
            </a:pPr>
            <a:r>
              <a:rPr lang="fr-BE" altLang="en-US" sz="2800" b="1" dirty="0" err="1">
                <a:solidFill>
                  <a:srgbClr val="336699"/>
                </a:solidFill>
                <a:latin typeface="Tahoma" panose="020B0604030504040204" pitchFamily="34" charset="0"/>
                <a:ea typeface="Tahoma" panose="020B0604030504040204" pitchFamily="34" charset="0"/>
                <a:cs typeface="Tahoma" panose="020B0604030504040204" pitchFamily="34" charset="0"/>
              </a:rPr>
              <a:t>Conflict</a:t>
            </a:r>
            <a:r>
              <a:rPr lang="fr-BE" altLang="en-US" sz="2800" b="1" dirty="0">
                <a:solidFill>
                  <a:srgbClr val="336699"/>
                </a:solidFill>
                <a:latin typeface="Tahoma" panose="020B0604030504040204" pitchFamily="34" charset="0"/>
                <a:ea typeface="Tahoma" panose="020B0604030504040204" pitchFamily="34" charset="0"/>
                <a:cs typeface="Tahoma" panose="020B0604030504040204" pitchFamily="34" charset="0"/>
              </a:rPr>
              <a:t> of </a:t>
            </a:r>
            <a:r>
              <a:rPr lang="fr-BE" altLang="en-US" sz="2800" b="1" dirty="0" err="1">
                <a:solidFill>
                  <a:srgbClr val="336699"/>
                </a:solidFill>
                <a:latin typeface="Tahoma" panose="020B0604030504040204" pitchFamily="34" charset="0"/>
                <a:ea typeface="Tahoma" panose="020B0604030504040204" pitchFamily="34" charset="0"/>
                <a:cs typeface="Tahoma" panose="020B0604030504040204" pitchFamily="34" charset="0"/>
              </a:rPr>
              <a:t>interest</a:t>
            </a:r>
            <a:endParaRPr lang="fr-BE" altLang="en-US" sz="2800" b="1" dirty="0">
              <a:solidFill>
                <a:srgbClr val="336699"/>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200"/>
              </a:spcAft>
              <a:defRPr/>
            </a:pPr>
            <a:r>
              <a:rPr lang="fr-BE" altLang="en-US" sz="2000" dirty="0">
                <a:solidFill>
                  <a:srgbClr val="336699"/>
                </a:solidFill>
                <a:latin typeface="Tahoma" panose="020B0604030504040204" pitchFamily="34" charset="0"/>
                <a:ea typeface="Tahoma" panose="020B0604030504040204" pitchFamily="34" charset="0"/>
                <a:cs typeface="Tahoma" panose="020B0604030504040204" pitchFamily="34" charset="0"/>
              </a:rPr>
              <a:t>(Art. II.4)</a:t>
            </a:r>
          </a:p>
          <a:p>
            <a:pPr>
              <a:spcAft>
                <a:spcPts val="0"/>
              </a:spcAft>
              <a:tabLst>
                <a:tab pos="363538" algn="l"/>
                <a:tab pos="711200" algn="l"/>
                <a:tab pos="2057400" algn="l"/>
                <a:tab pos="2336800" algn="l"/>
                <a:tab pos="2514600" algn="l"/>
                <a:tab pos="3949700" algn="l"/>
              </a:tabLst>
              <a:defRPr/>
            </a:pPr>
            <a:r>
              <a:rPr lang="en-GB" altLang="en-US" sz="2800" b="1" dirty="0">
                <a:solidFill>
                  <a:srgbClr val="336699"/>
                </a:solidFill>
                <a:latin typeface="Tahoma" panose="020B0604030504040204" pitchFamily="34" charset="0"/>
                <a:ea typeface="Tahoma" panose="020B0604030504040204" pitchFamily="34" charset="0"/>
                <a:cs typeface="Tahoma" panose="020B0604030504040204" pitchFamily="34" charset="0"/>
              </a:rPr>
              <a:t>Data Protection</a:t>
            </a:r>
          </a:p>
          <a:p>
            <a:pPr>
              <a:spcAft>
                <a:spcPts val="600"/>
              </a:spcAft>
              <a:tabLst>
                <a:tab pos="363538" algn="l"/>
                <a:tab pos="711200" algn="l"/>
                <a:tab pos="2057400" algn="l"/>
                <a:tab pos="2336800" algn="l"/>
                <a:tab pos="2514600" algn="l"/>
                <a:tab pos="3949700" algn="l"/>
              </a:tabLst>
              <a:defRPr/>
            </a:pPr>
            <a:r>
              <a:rPr lang="en-GB" altLang="en-US" dirty="0">
                <a:solidFill>
                  <a:srgbClr val="336699"/>
                </a:solidFill>
                <a:latin typeface="Tahoma" panose="020B0604030504040204" pitchFamily="34" charset="0"/>
                <a:ea typeface="Tahoma" panose="020B0604030504040204" pitchFamily="34" charset="0"/>
                <a:cs typeface="Tahoma" panose="020B0604030504040204" pitchFamily="34" charset="0"/>
              </a:rPr>
              <a:t>(Art. II.6)</a:t>
            </a:r>
          </a:p>
          <a:p>
            <a:pPr>
              <a:spcAft>
                <a:spcPts val="600"/>
              </a:spcAft>
              <a:tabLst>
                <a:tab pos="363538" algn="l"/>
                <a:tab pos="711200" algn="l"/>
                <a:tab pos="2057400" algn="l"/>
                <a:tab pos="2336800" algn="l"/>
                <a:tab pos="2514600" algn="l"/>
                <a:tab pos="3949700" algn="l"/>
              </a:tabLst>
              <a:defRPr/>
            </a:pPr>
            <a:endParaRPr lang="en-GB" altLang="en-US" sz="1600" b="1" dirty="0">
              <a:solidFill>
                <a:srgbClr val="336699"/>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defRPr/>
            </a:pPr>
            <a:r>
              <a:rPr lang="en-GB" sz="2800" b="1" dirty="0">
                <a:solidFill>
                  <a:srgbClr val="336699"/>
                </a:solidFill>
                <a:latin typeface="Tahoma" panose="020B0604030504040204" pitchFamily="34" charset="0"/>
                <a:ea typeface="Tahoma" panose="020B0604030504040204" pitchFamily="34" charset="0"/>
                <a:cs typeface="Tahoma" panose="020B0604030504040204" pitchFamily="34" charset="0"/>
              </a:rPr>
              <a:t>Force majeure</a:t>
            </a:r>
            <a:br>
              <a:rPr lang="en-GB" sz="2800" b="1" dirty="0">
                <a:solidFill>
                  <a:srgbClr val="336699"/>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336699"/>
                </a:solidFill>
                <a:latin typeface="Tahoma" panose="020B0604030504040204" pitchFamily="34" charset="0"/>
                <a:ea typeface="Tahoma" panose="020B0604030504040204" pitchFamily="34" charset="0"/>
                <a:cs typeface="Tahoma" panose="020B0604030504040204" pitchFamily="34" charset="0"/>
              </a:rPr>
              <a:t>Suspension/Termination</a:t>
            </a:r>
            <a:endParaRPr lang="en-GB" sz="2000" b="1" dirty="0">
              <a:solidFill>
                <a:srgbClr val="336699"/>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spcAft>
                <a:spcPts val="0"/>
              </a:spcAft>
              <a:defRPr/>
            </a:pPr>
            <a:r>
              <a:rPr lang="en-GB" sz="2000" dirty="0">
                <a:solidFill>
                  <a:srgbClr val="336699"/>
                </a:solidFill>
                <a:latin typeface="Tahoma" panose="020B0604030504040204" pitchFamily="34" charset="0"/>
                <a:ea typeface="Tahoma" panose="020B0604030504040204" pitchFamily="34" charset="0"/>
                <a:cs typeface="Tahoma" panose="020B0604030504040204" pitchFamily="34" charset="0"/>
              </a:rPr>
              <a:t>(Art. II.14, II.15 &amp; II.16)</a:t>
            </a:r>
          </a:p>
          <a:p>
            <a:pPr>
              <a:lnSpc>
                <a:spcPct val="150000"/>
              </a:lnSpc>
              <a:defRPr/>
            </a:pPr>
            <a:r>
              <a:rPr lang="en-GB" sz="2800" b="1" dirty="0">
                <a:solidFill>
                  <a:srgbClr val="336699"/>
                </a:solidFill>
                <a:latin typeface="Tahoma" panose="020B0604030504040204" pitchFamily="34" charset="0"/>
                <a:ea typeface="Tahoma" panose="020B0604030504040204" pitchFamily="34" charset="0"/>
                <a:cs typeface="Tahoma" panose="020B0604030504040204" pitchFamily="34" charset="0"/>
              </a:rPr>
              <a:t>Financial Penalties </a:t>
            </a:r>
            <a:r>
              <a:rPr lang="en-GB" sz="2000" dirty="0">
                <a:solidFill>
                  <a:srgbClr val="336699"/>
                </a:solidFill>
                <a:latin typeface="Tahoma" panose="020B0604030504040204" pitchFamily="34" charset="0"/>
                <a:ea typeface="Tahoma" panose="020B0604030504040204" pitchFamily="34" charset="0"/>
                <a:cs typeface="Tahoma" panose="020B0604030504040204" pitchFamily="34" charset="0"/>
              </a:rPr>
              <a:t>(Art. II.17)</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1510" y="2683962"/>
            <a:ext cx="1809750" cy="77245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6457" y="3272616"/>
            <a:ext cx="3352800" cy="1313551"/>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37265" y="4802474"/>
            <a:ext cx="2438400" cy="105905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9702" y="5706071"/>
            <a:ext cx="2047874" cy="1151929"/>
          </a:xfrm>
          <a:prstGeom prst="rect">
            <a:avLst/>
          </a:prstGeom>
        </p:spPr>
      </p:pic>
      <p:pic>
        <p:nvPicPr>
          <p:cNvPr id="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92119" y="1476375"/>
            <a:ext cx="1847335"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190500" y="1139208"/>
            <a:ext cx="9474200" cy="663575"/>
          </a:xfrm>
        </p:spPr>
        <p:txBody>
          <a:bodyPr/>
          <a:lstStyle/>
          <a:p>
            <a:pPr algn="ctr"/>
            <a:r>
              <a:rPr lang="en-US" altLang="en-US" dirty="0">
                <a:latin typeface="Tahoma" pitchFamily="34" charset="0"/>
                <a:cs typeface="Tahoma" pitchFamily="34" charset="0"/>
              </a:rPr>
              <a:t>DISSEMINATION  / PUBLICITY</a:t>
            </a:r>
          </a:p>
        </p:txBody>
      </p:sp>
      <p:sp>
        <p:nvSpPr>
          <p:cNvPr id="84995" name="Tijdelijke aanduiding voor inhoud 2"/>
          <p:cNvSpPr>
            <a:spLocks noGrp="1"/>
          </p:cNvSpPr>
          <p:nvPr>
            <p:ph idx="1"/>
          </p:nvPr>
        </p:nvSpPr>
        <p:spPr>
          <a:xfrm>
            <a:off x="389600" y="1885687"/>
            <a:ext cx="9028112" cy="4681537"/>
          </a:xfrm>
        </p:spPr>
        <p:txBody>
          <a:bodyPr/>
          <a:lstStyle/>
          <a:p>
            <a:pPr>
              <a:buFont typeface="Wingdings" pitchFamily="2" charset="2"/>
              <a:buChar char="§"/>
              <a:defRPr/>
            </a:pPr>
            <a:r>
              <a:rPr lang="en-US" altLang="en-US" sz="2200" b="1" dirty="0">
                <a:latin typeface="Tahoma" panose="020B0604030504040204" pitchFamily="34" charset="0"/>
                <a:ea typeface="Tahoma" panose="020B0604030504040204" pitchFamily="34" charset="0"/>
                <a:cs typeface="Tahoma" panose="020B0604030504040204" pitchFamily="34" charset="0"/>
              </a:rPr>
              <a:t>Legal requirements in the Grant agreement </a:t>
            </a:r>
          </a:p>
          <a:p>
            <a:pPr lvl="1">
              <a:defRPr/>
            </a:pPr>
            <a:r>
              <a:rPr lang="en-US" altLang="en-US" sz="2000" b="1" dirty="0">
                <a:latin typeface="Tahoma" panose="020B0604030504040204" pitchFamily="34" charset="0"/>
                <a:ea typeface="Tahoma" panose="020B0604030504040204" pitchFamily="34" charset="0"/>
                <a:cs typeface="Tahoma" panose="020B0604030504040204" pitchFamily="34" charset="0"/>
              </a:rPr>
              <a:t>Visibility</a:t>
            </a:r>
            <a:r>
              <a:rPr lang="en-US" altLang="en-US" sz="2000" dirty="0">
                <a:latin typeface="Tahoma" panose="020B0604030504040204" pitchFamily="34" charset="0"/>
                <a:ea typeface="Tahoma" panose="020B0604030504040204" pitchFamily="34" charset="0"/>
                <a:cs typeface="Tahoma" panose="020B0604030504040204" pitchFamily="34" charset="0"/>
              </a:rPr>
              <a:t> of project results </a:t>
            </a:r>
            <a:r>
              <a:rPr lang="en-US" altLang="en-US" sz="2000" kern="1200" dirty="0">
                <a:latin typeface="Tahoma" panose="020B0604030504040204" pitchFamily="34" charset="0"/>
                <a:ea typeface="Tahoma" panose="020B0604030504040204" pitchFamily="34" charset="0"/>
                <a:cs typeface="Tahoma" panose="020B0604030504040204" pitchFamily="34" charset="0"/>
                <a:sym typeface="Webdings" pitchFamily="18" charset="2"/>
              </a:rPr>
              <a:t>(Art. I.10.8, I.10.9, II.7.1)</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1">
              <a:defRPr/>
            </a:pPr>
            <a:r>
              <a:rPr lang="en-US" altLang="en-US" sz="2000" dirty="0">
                <a:latin typeface="Tahoma" panose="020B0604030504040204" pitchFamily="34" charset="0"/>
                <a:ea typeface="Tahoma" panose="020B0604030504040204" pitchFamily="34" charset="0"/>
                <a:cs typeface="Tahoma" panose="020B0604030504040204" pitchFamily="34" charset="0"/>
              </a:rPr>
              <a:t>Availability of </a:t>
            </a:r>
            <a:r>
              <a:rPr lang="en-US" altLang="en-US" sz="2000" b="1" dirty="0">
                <a:latin typeface="Tahoma" panose="020B0604030504040204" pitchFamily="34" charset="0"/>
                <a:ea typeface="Tahoma" panose="020B0604030504040204" pitchFamily="34" charset="0"/>
                <a:cs typeface="Tahoma" panose="020B0604030504040204" pitchFamily="34" charset="0"/>
              </a:rPr>
              <a:t>materials produced</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1">
              <a:defRPr/>
            </a:pPr>
            <a:r>
              <a:rPr lang="en-US" altLang="en-US" sz="2000" dirty="0">
                <a:latin typeface="Tahoma" panose="020B0604030504040204" pitchFamily="34" charset="0"/>
                <a:ea typeface="Tahoma" panose="020B0604030504040204" pitchFamily="34" charset="0"/>
                <a:cs typeface="Tahoma" panose="020B0604030504040204" pitchFamily="34" charset="0"/>
              </a:rPr>
              <a:t>Use correct </a:t>
            </a:r>
            <a:r>
              <a:rPr lang="en-US" altLang="en-US" sz="2000" b="1" dirty="0">
                <a:latin typeface="Tahoma" panose="020B0604030504040204" pitchFamily="34" charset="0"/>
                <a:ea typeface="Tahoma" panose="020B0604030504040204" pitchFamily="34" charset="0"/>
                <a:cs typeface="Tahoma" panose="020B0604030504040204" pitchFamily="34" charset="0"/>
              </a:rPr>
              <a:t>logo and disclaimers</a:t>
            </a:r>
          </a:p>
          <a:p>
            <a:pPr lvl="1">
              <a:defRPr/>
            </a:pPr>
            <a:r>
              <a:rPr lang="en-US" altLang="en-US" sz="2000" b="1" dirty="0">
                <a:latin typeface="Tahoma" panose="020B0604030504040204" pitchFamily="34" charset="0"/>
                <a:ea typeface="Tahoma" panose="020B0604030504040204" pitchFamily="34" charset="0"/>
                <a:cs typeface="Tahoma" panose="020B0604030504040204" pitchFamily="34" charset="0"/>
              </a:rPr>
              <a:t>Stickers </a:t>
            </a:r>
            <a:r>
              <a:rPr lang="en-US" altLang="en-US" sz="2000" dirty="0">
                <a:latin typeface="Tahoma" panose="020B0604030504040204" pitchFamily="34" charset="0"/>
                <a:ea typeface="Tahoma" panose="020B0604030504040204" pitchFamily="34" charset="0"/>
                <a:cs typeface="Tahoma" panose="020B0604030504040204" pitchFamily="34" charset="0"/>
              </a:rPr>
              <a:t>on purchased equipment</a:t>
            </a:r>
          </a:p>
          <a:p>
            <a:pPr>
              <a:defRPr/>
            </a:pPr>
            <a:endParaRPr lang="en-US" altLang="en-US" sz="800" b="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
              <a:defRPr/>
            </a:pPr>
            <a:r>
              <a:rPr lang="en-US" altLang="en-US" sz="2200" dirty="0">
                <a:latin typeface="Tahoma" panose="020B0604030504040204" pitchFamily="34" charset="0"/>
                <a:ea typeface="Tahoma" panose="020B0604030504040204" pitchFamily="34" charset="0"/>
                <a:cs typeface="Tahoma" panose="020B0604030504040204" pitchFamily="34" charset="0"/>
              </a:rPr>
              <a:t>Important to </a:t>
            </a:r>
            <a:r>
              <a:rPr lang="en-US" altLang="en-US" sz="2200" b="1" dirty="0">
                <a:latin typeface="Tahoma" panose="020B0604030504040204" pitchFamily="34" charset="0"/>
                <a:ea typeface="Tahoma" panose="020B0604030504040204" pitchFamily="34" charset="0"/>
                <a:cs typeface="Tahoma" panose="020B0604030504040204" pitchFamily="34" charset="0"/>
              </a:rPr>
              <a:t>define stakeholders </a:t>
            </a:r>
            <a:r>
              <a:rPr lang="en-US" altLang="en-US" sz="2200" dirty="0">
                <a:latin typeface="Tahoma" panose="020B0604030504040204" pitchFamily="34" charset="0"/>
                <a:ea typeface="Tahoma" panose="020B0604030504040204" pitchFamily="34" charset="0"/>
                <a:cs typeface="Tahoma" panose="020B0604030504040204" pitchFamily="34" charset="0"/>
              </a:rPr>
              <a:t>and plan dissemination according to target groups</a:t>
            </a:r>
          </a:p>
          <a:p>
            <a:pPr lvl="1">
              <a:defRPr/>
            </a:pPr>
            <a:r>
              <a:rPr lang="en-US" altLang="en-US" sz="2000" dirty="0">
                <a:latin typeface="Tahoma" panose="020B0604030504040204" pitchFamily="34" charset="0"/>
                <a:ea typeface="Tahoma" panose="020B0604030504040204" pitchFamily="34" charset="0"/>
                <a:cs typeface="Tahoma" panose="020B0604030504040204" pitchFamily="34" charset="0"/>
              </a:rPr>
              <a:t>Internal and external target groups (incl. public authorities)</a:t>
            </a:r>
          </a:p>
          <a:p>
            <a:pPr lvl="1">
              <a:defRPr/>
            </a:pPr>
            <a:r>
              <a:rPr lang="en-US" altLang="en-US" sz="2000" dirty="0">
                <a:latin typeface="Tahoma" panose="020B0604030504040204" pitchFamily="34" charset="0"/>
                <a:ea typeface="Tahoma" panose="020B0604030504040204" pitchFamily="34" charset="0"/>
                <a:cs typeface="Tahoma" panose="020B0604030504040204" pitchFamily="34" charset="0"/>
              </a:rPr>
              <a:t>Dissemination at regional / national / international levels</a:t>
            </a:r>
          </a:p>
          <a:p>
            <a:pPr marL="0" indent="0">
              <a:buNone/>
              <a:defRPr/>
            </a:pPr>
            <a:endParaRPr lang="en-US" altLang="en-US" sz="800" b="1" dirty="0">
              <a:latin typeface="Tahoma" panose="020B0604030504040204" pitchFamily="34" charset="0"/>
              <a:ea typeface="Tahoma" panose="020B0604030504040204" pitchFamily="34" charset="0"/>
              <a:cs typeface="Tahoma" panose="020B0604030504040204" pitchFamily="34" charset="0"/>
            </a:endParaRPr>
          </a:p>
          <a:p>
            <a:pPr>
              <a:defRPr/>
            </a:pPr>
            <a:r>
              <a:rPr lang="en-US" altLang="en-US" sz="2200" dirty="0">
                <a:latin typeface="Tahoma" panose="020B0604030504040204" pitchFamily="34" charset="0"/>
                <a:ea typeface="Tahoma" panose="020B0604030504040204" pitchFamily="34" charset="0"/>
                <a:cs typeface="Tahoma" panose="020B0604030504040204" pitchFamily="34" charset="0"/>
              </a:rPr>
              <a:t>Check Annex II of the Erasmus+ </a:t>
            </a:r>
            <a:r>
              <a:rPr lang="en-US" altLang="en-US" sz="2200" dirty="0" err="1">
                <a:latin typeface="Tahoma" panose="020B0604030504040204" pitchFamily="34" charset="0"/>
                <a:ea typeface="Tahoma" panose="020B0604030504040204" pitchFamily="34" charset="0"/>
                <a:cs typeface="Tahoma" panose="020B0604030504040204" pitchFamily="34" charset="0"/>
              </a:rPr>
              <a:t>Programme</a:t>
            </a:r>
            <a:r>
              <a:rPr lang="en-US" altLang="en-US" sz="2200" dirty="0">
                <a:latin typeface="Tahoma" panose="020B0604030504040204" pitchFamily="34" charset="0"/>
                <a:ea typeface="Tahoma" panose="020B0604030504040204" pitchFamily="34" charset="0"/>
                <a:cs typeface="Tahoma" panose="020B0604030504040204" pitchFamily="34" charset="0"/>
              </a:rPr>
              <a:t> Guide: </a:t>
            </a:r>
            <a:r>
              <a:rPr lang="en-US" altLang="en-US" sz="2200" b="1" dirty="0">
                <a:latin typeface="Tahoma" panose="020B0604030504040204" pitchFamily="34" charset="0"/>
                <a:ea typeface="Tahoma" panose="020B0604030504040204" pitchFamily="34" charset="0"/>
                <a:cs typeface="Tahoma" panose="020B0604030504040204" pitchFamily="34" charset="0"/>
              </a:rPr>
              <a:t>Practical Guide on Dissemination and Exploitati</a:t>
            </a:r>
            <a:r>
              <a:rPr lang="en-US" altLang="en-US" sz="2200" b="1" dirty="0"/>
              <a:t>on</a:t>
            </a:r>
          </a:p>
        </p:txBody>
      </p:sp>
      <p:sp>
        <p:nvSpPr>
          <p:cNvPr id="4" name="Tijdelijke aanduiding voor dianummer 3"/>
          <p:cNvSpPr>
            <a:spLocks noGrp="1"/>
          </p:cNvSpPr>
          <p:nvPr>
            <p:ph type="sldNum" sz="quarter" idx="12"/>
          </p:nvPr>
        </p:nvSpPr>
        <p:spPr/>
        <p:txBody>
          <a:bodyPr/>
          <a:lstStyle/>
          <a:p>
            <a:pPr>
              <a:defRPr/>
            </a:pPr>
            <a:fld id="{FB2A5A6F-AB90-42FD-B2E7-706D159DB5D8}" type="slidenum">
              <a:rPr lang="nl-BE"/>
              <a:pPr>
                <a:defRPr/>
              </a:pPr>
              <a:t>23</a:t>
            </a:fld>
            <a:endParaRPr lang="nl-BE"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4032" y="1801504"/>
            <a:ext cx="2602172" cy="1951630"/>
          </a:xfrm>
          <a:prstGeom prst="rect">
            <a:avLst/>
          </a:prstGeom>
        </p:spPr>
      </p:pic>
    </p:spTree>
    <p:extLst>
      <p:ext uri="{BB962C8B-B14F-4D97-AF65-F5344CB8AC3E}">
        <p14:creationId xmlns:p14="http://schemas.microsoft.com/office/powerpoint/2010/main" val="262960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3675" y="1992313"/>
            <a:ext cx="9439275" cy="4711700"/>
          </a:xfrm>
        </p:spPr>
        <p:txBody>
          <a:bodyPr/>
          <a:lstStyle/>
          <a:p>
            <a:pPr marL="82550" lvl="1" indent="0">
              <a:spcAft>
                <a:spcPts val="1200"/>
              </a:spcAft>
              <a:buClr>
                <a:srgbClr val="336699"/>
              </a:buClr>
              <a:buFontTx/>
              <a:buNone/>
              <a:defRPr/>
            </a:pPr>
            <a:r>
              <a:rPr lang="fr-BE" altLang="en-US" sz="2000" dirty="0">
                <a:latin typeface="Tahoma" panose="020B0604030504040204" pitchFamily="34" charset="0"/>
                <a:ea typeface="Tahoma" panose="020B0604030504040204" pitchFamily="34" charset="0"/>
                <a:cs typeface="Tahoma" panose="020B0604030504040204" pitchFamily="34" charset="0"/>
              </a:rPr>
              <a:t>Project publications and </a:t>
            </a:r>
            <a:r>
              <a:rPr lang="fr-BE" altLang="en-US" sz="2000" dirty="0" err="1">
                <a:latin typeface="Tahoma" panose="020B0604030504040204" pitchFamily="34" charset="0"/>
                <a:ea typeface="Tahoma" panose="020B0604030504040204" pitchFamily="34" charset="0"/>
                <a:cs typeface="Tahoma" panose="020B0604030504040204" pitchFamily="34" charset="0"/>
              </a:rPr>
              <a:t>results</a:t>
            </a:r>
            <a:r>
              <a:rPr lang="fr-BE"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a:latin typeface="Tahoma" panose="020B0604030504040204" pitchFamily="34" charset="0"/>
                <a:ea typeface="Tahoma" panose="020B0604030504040204" pitchFamily="34" charset="0"/>
                <a:cs typeface="Tahoma" panose="020B0604030504040204" pitchFamily="34" charset="0"/>
              </a:rPr>
              <a:t>(Art. I.10.9)</a:t>
            </a:r>
            <a:r>
              <a:rPr lang="fr-BE" altLang="en-US" sz="2000" dirty="0">
                <a:latin typeface="Tahoma" panose="020B0604030504040204" pitchFamily="34" charset="0"/>
                <a:ea typeface="Tahoma" panose="020B0604030504040204" pitchFamily="34" charset="0"/>
                <a:cs typeface="Tahoma" panose="020B0604030504040204" pitchFamily="34" charset="0"/>
              </a:rPr>
              <a:t>:</a:t>
            </a:r>
          </a:p>
          <a:p>
            <a:pPr marL="857250" lvl="1" indent="-342900">
              <a:buClr>
                <a:srgbClr val="336699"/>
              </a:buClr>
              <a:buFont typeface="Wingdings" panose="05000000000000000000" pitchFamily="2" charset="2"/>
              <a:buChar char="§"/>
              <a:defRPr/>
            </a:pPr>
            <a:r>
              <a:rPr lang="fr-BE" altLang="en-US" sz="2000" dirty="0">
                <a:latin typeface="Tahoma" panose="020B0604030504040204" pitchFamily="34" charset="0"/>
                <a:ea typeface="Tahoma" panose="020B0604030504040204" pitchFamily="34" charset="0"/>
                <a:cs typeface="Tahoma" panose="020B0604030504040204" pitchFamily="34" charset="0"/>
              </a:rPr>
              <a:t>Must </a:t>
            </a:r>
            <a:r>
              <a:rPr lang="fr-BE" altLang="en-US" sz="2000" b="1" dirty="0">
                <a:latin typeface="Tahoma" panose="020B0604030504040204" pitchFamily="34" charset="0"/>
                <a:ea typeface="Tahoma" panose="020B0604030504040204" pitchFamily="34" charset="0"/>
                <a:cs typeface="Tahoma" panose="020B0604030504040204" pitchFamily="34" charset="0"/>
              </a:rPr>
              <a:t>display Erasmus+ Logo</a:t>
            </a:r>
          </a:p>
          <a:p>
            <a:pPr marL="514350" lvl="1" indent="0">
              <a:buClr>
                <a:srgbClr val="336699"/>
              </a:buClr>
              <a:buFontTx/>
              <a:buNone/>
              <a:defRPr/>
            </a:pPr>
            <a:endParaRPr lang="fr-BE" altLang="en-US" sz="2000" dirty="0">
              <a:latin typeface="Tahoma" panose="020B0604030504040204" pitchFamily="34" charset="0"/>
              <a:ea typeface="Tahoma" panose="020B0604030504040204" pitchFamily="34" charset="0"/>
              <a:cs typeface="Tahoma" panose="020B0604030504040204" pitchFamily="34" charset="0"/>
            </a:endParaRPr>
          </a:p>
          <a:p>
            <a:pPr marL="857250" lvl="1" indent="-342900">
              <a:spcBef>
                <a:spcPts val="600"/>
              </a:spcBef>
              <a:buClr>
                <a:srgbClr val="336699"/>
              </a:buClr>
              <a:buFont typeface="Wingdings" panose="05000000000000000000" pitchFamily="2" charset="2"/>
              <a:buChar char="§"/>
              <a:defRPr/>
            </a:pPr>
            <a:r>
              <a:rPr lang="fr-BE" altLang="en-US" sz="2000" dirty="0">
                <a:latin typeface="Tahoma" panose="020B0604030504040204" pitchFamily="34" charset="0"/>
                <a:ea typeface="Tahoma" panose="020B0604030504040204" pitchFamily="34" charset="0"/>
                <a:cs typeface="Tahoma" panose="020B0604030504040204" pitchFamily="34" charset="0"/>
              </a:rPr>
              <a:t>Must </a:t>
            </a:r>
            <a:r>
              <a:rPr lang="fr-BE" altLang="en-US" sz="2000" dirty="0" err="1">
                <a:latin typeface="Tahoma" panose="020B0604030504040204" pitchFamily="34" charset="0"/>
                <a:ea typeface="Tahoma" panose="020B0604030504040204" pitchFamily="34" charset="0"/>
                <a:cs typeface="Tahoma" panose="020B0604030504040204" pitchFamily="34" charset="0"/>
              </a:rPr>
              <a:t>include</a:t>
            </a:r>
            <a:r>
              <a:rPr lang="fr-BE" altLang="en-US" sz="2000" dirty="0">
                <a:latin typeface="Tahoma" panose="020B0604030504040204" pitchFamily="34" charset="0"/>
                <a:ea typeface="Tahoma" panose="020B0604030504040204" pitchFamily="34" charset="0"/>
                <a:cs typeface="Tahoma" panose="020B0604030504040204" pitchFamily="34" charset="0"/>
              </a:rPr>
              <a:t> </a:t>
            </a:r>
            <a:r>
              <a:rPr lang="fr-BE" altLang="en-US" sz="2000" dirty="0" err="1">
                <a:latin typeface="Tahoma" panose="020B0604030504040204" pitchFamily="34" charset="0"/>
                <a:ea typeface="Tahoma" panose="020B0604030504040204" pitchFamily="34" charset="0"/>
                <a:cs typeface="Tahoma" panose="020B0604030504040204" pitchFamily="34" charset="0"/>
              </a:rPr>
              <a:t>this</a:t>
            </a:r>
            <a:r>
              <a:rPr lang="fr-BE" altLang="en-US" sz="2000" dirty="0">
                <a:latin typeface="Tahoma" panose="020B0604030504040204" pitchFamily="34" charset="0"/>
                <a:ea typeface="Tahoma" panose="020B0604030504040204" pitchFamily="34" charset="0"/>
                <a:cs typeface="Tahoma" panose="020B0604030504040204" pitchFamily="34" charset="0"/>
              </a:rPr>
              <a:t> </a:t>
            </a:r>
            <a:r>
              <a:rPr lang="fr-BE" altLang="en-US" sz="2000" b="1" dirty="0">
                <a:latin typeface="Tahoma" panose="020B0604030504040204" pitchFamily="34" charset="0"/>
                <a:ea typeface="Tahoma" panose="020B0604030504040204" pitchFamily="34" charset="0"/>
                <a:cs typeface="Tahoma" panose="020B0604030504040204" pitchFamily="34" charset="0"/>
              </a:rPr>
              <a:t>sentence</a:t>
            </a:r>
            <a:r>
              <a:rPr lang="fr-BE" altLang="en-US" sz="2000" dirty="0">
                <a:latin typeface="Tahoma" panose="020B0604030504040204" pitchFamily="34" charset="0"/>
                <a:ea typeface="Tahoma" panose="020B0604030504040204" pitchFamily="34" charset="0"/>
                <a:cs typeface="Tahoma" panose="020B0604030504040204" pitchFamily="34" charset="0"/>
              </a:rPr>
              <a:t>: " </a:t>
            </a:r>
            <a:r>
              <a:rPr lang="fr-BE" altLang="en-US" sz="2000" i="1" dirty="0">
                <a:latin typeface="Tahoma" panose="020B0604030504040204" pitchFamily="34" charset="0"/>
                <a:ea typeface="Tahoma" panose="020B0604030504040204" pitchFamily="34" charset="0"/>
                <a:cs typeface="Tahoma" panose="020B0604030504040204" pitchFamily="34" charset="0"/>
              </a:rPr>
              <a:t>Co-</a:t>
            </a:r>
            <a:r>
              <a:rPr lang="fr-BE" altLang="en-US" sz="2000" i="1" dirty="0" err="1">
                <a:latin typeface="Tahoma" panose="020B0604030504040204" pitchFamily="34" charset="0"/>
                <a:ea typeface="Tahoma" panose="020B0604030504040204" pitchFamily="34" charset="0"/>
                <a:cs typeface="Tahoma" panose="020B0604030504040204" pitchFamily="34" charset="0"/>
              </a:rPr>
              <a:t>funded</a:t>
            </a:r>
            <a:r>
              <a:rPr lang="fr-BE" altLang="en-US" sz="2000" i="1" dirty="0">
                <a:latin typeface="Tahoma" panose="020B0604030504040204" pitchFamily="34" charset="0"/>
                <a:ea typeface="Tahoma" panose="020B0604030504040204" pitchFamily="34" charset="0"/>
                <a:cs typeface="Tahoma" panose="020B0604030504040204" pitchFamily="34" charset="0"/>
              </a:rPr>
              <a:t> by the Erasmus+ Programme of the European Union</a:t>
            </a:r>
            <a:r>
              <a:rPr lang="fr-BE" altLang="en-US" sz="2000" dirty="0">
                <a:latin typeface="Tahoma" panose="020B0604030504040204" pitchFamily="34" charset="0"/>
                <a:ea typeface="Tahoma" panose="020B0604030504040204" pitchFamily="34" charset="0"/>
                <a:cs typeface="Tahoma" panose="020B0604030504040204" pitchFamily="34" charset="0"/>
              </a:rPr>
              <a:t>" </a:t>
            </a:r>
          </a:p>
          <a:p>
            <a:pPr marL="857250" lvl="1" indent="-342900">
              <a:spcBef>
                <a:spcPts val="600"/>
              </a:spcBef>
              <a:buClr>
                <a:srgbClr val="336699"/>
              </a:buClr>
              <a:buFont typeface="Wingdings" panose="05000000000000000000" pitchFamily="2" charset="2"/>
              <a:buChar char="§"/>
              <a:defRPr/>
            </a:pPr>
            <a:endParaRPr lang="fr-BE" altLang="en-US" sz="800" dirty="0">
              <a:latin typeface="Tahoma" panose="020B0604030504040204" pitchFamily="34" charset="0"/>
              <a:ea typeface="Tahoma" panose="020B0604030504040204" pitchFamily="34" charset="0"/>
              <a:cs typeface="Tahoma" panose="020B0604030504040204" pitchFamily="34" charset="0"/>
            </a:endParaRPr>
          </a:p>
          <a:p>
            <a:pPr marL="857250" lvl="1" indent="-342900">
              <a:spcBef>
                <a:spcPts val="600"/>
              </a:spcBef>
              <a:buClr>
                <a:srgbClr val="336699"/>
              </a:buClr>
              <a:buFont typeface="Wingdings" panose="05000000000000000000" pitchFamily="2" charset="2"/>
              <a:buChar char="§"/>
              <a:defRPr/>
            </a:pPr>
            <a:r>
              <a:rPr lang="fr-BE" altLang="en-US" sz="2000" dirty="0">
                <a:latin typeface="Tahoma" panose="020B0604030504040204" pitchFamily="34" charset="0"/>
                <a:ea typeface="Tahoma" panose="020B0604030504040204" pitchFamily="34" charset="0"/>
                <a:cs typeface="Tahoma" panose="020B0604030504040204" pitchFamily="34" charset="0"/>
              </a:rPr>
              <a:t>Must </a:t>
            </a:r>
            <a:r>
              <a:rPr lang="fr-BE" altLang="en-US" sz="2000" b="1" dirty="0" err="1">
                <a:latin typeface="Tahoma" panose="020B0604030504040204" pitchFamily="34" charset="0"/>
                <a:ea typeface="Tahoma" panose="020B0604030504040204" pitchFamily="34" charset="0"/>
                <a:cs typeface="Tahoma" panose="020B0604030504040204" pitchFamily="34" charset="0"/>
              </a:rPr>
              <a:t>include</a:t>
            </a:r>
            <a:r>
              <a:rPr lang="fr-BE" altLang="en-US" sz="2000" b="1" dirty="0">
                <a:latin typeface="Tahoma" panose="020B0604030504040204" pitchFamily="34" charset="0"/>
                <a:ea typeface="Tahoma" panose="020B0604030504040204" pitchFamily="34" charset="0"/>
                <a:cs typeface="Tahoma" panose="020B0604030504040204" pitchFamily="34" charset="0"/>
              </a:rPr>
              <a:t> </a:t>
            </a:r>
            <a:r>
              <a:rPr lang="fr-BE" altLang="en-US" sz="2000" b="1" dirty="0" err="1">
                <a:latin typeface="Tahoma" panose="020B0604030504040204" pitchFamily="34" charset="0"/>
                <a:ea typeface="Tahoma" panose="020B0604030504040204" pitchFamily="34" charset="0"/>
                <a:cs typeface="Tahoma" panose="020B0604030504040204" pitchFamily="34" charset="0"/>
              </a:rPr>
              <a:t>disclaimer</a:t>
            </a:r>
            <a:r>
              <a:rPr lang="fr-BE" altLang="en-US" sz="2000" dirty="0">
                <a:latin typeface="Tahoma" panose="020B0604030504040204" pitchFamily="34" charset="0"/>
                <a:ea typeface="Tahoma" panose="020B0604030504040204" pitchFamily="34" charset="0"/>
                <a:cs typeface="Tahoma" panose="020B0604030504040204" pitchFamily="34" charset="0"/>
              </a:rPr>
              <a:t>:</a:t>
            </a:r>
          </a:p>
          <a:p>
            <a:pPr marL="514350" lvl="1" indent="0">
              <a:spcBef>
                <a:spcPts val="0"/>
              </a:spcBef>
              <a:buClr>
                <a:srgbClr val="336699"/>
              </a:buClr>
              <a:buFontTx/>
              <a:buNone/>
              <a:defRPr/>
            </a:pPr>
            <a:endParaRPr lang="fr-BE" altLang="en-US" sz="800" dirty="0">
              <a:latin typeface="Tahoma" panose="020B0604030504040204" pitchFamily="34" charset="0"/>
              <a:ea typeface="Tahoma" panose="020B0604030504040204" pitchFamily="34" charset="0"/>
              <a:cs typeface="Tahoma" panose="020B0604030504040204" pitchFamily="34" charset="0"/>
            </a:endParaRPr>
          </a:p>
          <a:p>
            <a:pPr marL="457200" lvl="1" indent="0">
              <a:buFontTx/>
              <a:buNone/>
              <a:defRPr/>
            </a:pPr>
            <a:r>
              <a:rPr lang="en-GB" sz="1400" i="1" dirty="0">
                <a:latin typeface="Tahoma" panose="020B0604030504040204" pitchFamily="34" charset="0"/>
                <a:ea typeface="Tahoma" panose="020B0604030504040204" pitchFamily="34" charset="0"/>
                <a:cs typeface="Tahoma" panose="020B060403050404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a:p>
            <a:pPr>
              <a:buFont typeface="Wingdings" charset="2"/>
              <a:buChar char="§"/>
              <a:defRPr/>
            </a:pPr>
            <a:endParaRPr lang="en-GB" sz="900" dirty="0">
              <a:latin typeface="Tahoma" panose="020B0604030504040204" pitchFamily="34" charset="0"/>
              <a:ea typeface="Tahoma" panose="020B0604030504040204" pitchFamily="34" charset="0"/>
              <a:cs typeface="Tahoma" panose="020B0604030504040204" pitchFamily="34" charset="0"/>
              <a:sym typeface="Wingdings"/>
            </a:endParaRPr>
          </a:p>
          <a:p>
            <a:pPr marL="0" indent="0">
              <a:buFontTx/>
              <a:buNone/>
              <a:defRPr/>
            </a:pPr>
            <a:r>
              <a:rPr lang="en-GB" sz="2000" dirty="0">
                <a:latin typeface="Tahoma" panose="020B0604030504040204" pitchFamily="34" charset="0"/>
                <a:ea typeface="Tahoma" panose="020B0604030504040204" pitchFamily="34" charset="0"/>
                <a:cs typeface="Tahoma" panose="020B0604030504040204" pitchFamily="34" charset="0"/>
                <a:sym typeface="Wingdings"/>
              </a:rPr>
              <a:t>See Agency's website:</a:t>
            </a:r>
            <a:r>
              <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rPr>
              <a:t> </a:t>
            </a:r>
          </a:p>
          <a:p>
            <a:pPr marL="0" indent="0">
              <a:buFontTx/>
              <a:buNone/>
              <a:defRPr/>
            </a:pPr>
            <a:r>
              <a:rPr lang="en-GB" sz="18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hlinkClick r:id="rId3"/>
              </a:rPr>
              <a:t>https://eacea.ec.europa.eu/about-eacea/visual-identity_en</a:t>
            </a:r>
            <a:endParaRPr lang="en-GB" sz="18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endParaRPr>
          </a:p>
          <a:p>
            <a:pPr marL="0" lvl="1" indent="0">
              <a:buFontTx/>
              <a:buNone/>
              <a:defRPr/>
            </a:pPr>
            <a:r>
              <a:rPr lang="en-GB" sz="18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hlinkClick r:id="rId4"/>
              </a:rPr>
              <a:t>http://ec.europa.eu/dgs/education_culture/publ/graphics/beneficiaries_all.pdf</a:t>
            </a:r>
            <a:endParaRPr lang="en-GB" sz="18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endParaRPr>
          </a:p>
          <a:p>
            <a:pPr>
              <a:buFont typeface="Wingdings" charset="2"/>
              <a:buChar char="§"/>
              <a:defRPr/>
            </a:pPr>
            <a:endPar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endParaRPr>
          </a:p>
          <a:p>
            <a:pPr>
              <a:buFont typeface="Wingdings" charset="2"/>
              <a:buChar char="§"/>
              <a:defRPr/>
            </a:pPr>
            <a:endParaRPr lang="en-GB" sz="2000" dirty="0">
              <a:solidFill>
                <a:srgbClr val="333399"/>
              </a:solidFill>
              <a:ea typeface="MS PGothic" charset="0"/>
              <a:sym typeface="Wingdings"/>
            </a:endParaRPr>
          </a:p>
        </p:txBody>
      </p:sp>
      <p:sp>
        <p:nvSpPr>
          <p:cNvPr id="8" name="Title 4"/>
          <p:cNvSpPr txBox="1">
            <a:spLocks noGrp="1"/>
          </p:cNvSpPr>
          <p:nvPr>
            <p:ph type="title"/>
          </p:nvPr>
        </p:nvSpPr>
        <p:spPr>
          <a:xfrm>
            <a:off x="193675" y="1196975"/>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FR" dirty="0">
                <a:solidFill>
                  <a:srgbClr val="336699"/>
                </a:solidFill>
                <a:latin typeface="Tahoma" panose="020B0604030504040204" pitchFamily="34" charset="0"/>
                <a:ea typeface="Tahoma" panose="020B0604030504040204" pitchFamily="34" charset="0"/>
                <a:cs typeface="Tahoma" panose="020B0604030504040204" pitchFamily="34" charset="0"/>
              </a:rPr>
              <a:t>VISIBILITY RULES </a:t>
            </a:r>
            <a:endParaRPr lang="fr-BE"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pic>
        <p:nvPicPr>
          <p:cNvPr id="5120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4438" y="2420938"/>
            <a:ext cx="35099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082E0AA-B9DD-4185-A5A3-FD6772769AF5}" type="slidenum">
              <a:rPr lang="en-GB" smtClean="0"/>
              <a:pPr>
                <a:defRPr/>
              </a:pPr>
              <a:t>24</a:t>
            </a:fld>
            <a:endParaRPr lang="en-GB"/>
          </a:p>
        </p:txBody>
      </p:sp>
    </p:spTree>
    <p:extLst>
      <p:ext uri="{BB962C8B-B14F-4D97-AF65-F5344CB8AC3E}">
        <p14:creationId xmlns:p14="http://schemas.microsoft.com/office/powerpoint/2010/main" val="19798529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7800" y="1819275"/>
            <a:ext cx="9455150" cy="4492625"/>
          </a:xfrm>
        </p:spPr>
        <p:txBody>
          <a:bodyPr/>
          <a:lstStyle/>
          <a:p>
            <a:pPr lvl="1">
              <a:buClr>
                <a:srgbClr val="336699"/>
              </a:buClr>
              <a:buFont typeface="Wingdings" panose="05000000000000000000" pitchFamily="2" charset="2"/>
              <a:buChar char="Ø"/>
              <a:defRPr/>
            </a:pPr>
            <a:r>
              <a:rPr lang="en-GB" sz="2000" b="1" dirty="0">
                <a:latin typeface="Tahoma" panose="020B0604030504040204" pitchFamily="34" charset="0"/>
                <a:ea typeface="Tahoma" panose="020B0604030504040204" pitchFamily="34" charset="0"/>
                <a:cs typeface="Tahoma" panose="020B0604030504040204" pitchFamily="34" charset="0"/>
                <a:sym typeface="Wingdings"/>
              </a:rPr>
              <a:t>Mandatory project website</a:t>
            </a:r>
            <a:endParaRPr lang="en-GB" altLang="en-US" sz="2000" dirty="0">
              <a:latin typeface="Tahoma" panose="020B0604030504040204" pitchFamily="34" charset="0"/>
              <a:ea typeface="Tahoma" panose="020B0604030504040204" pitchFamily="34" charset="0"/>
              <a:cs typeface="Tahoma" panose="020B0604030504040204" pitchFamily="34" charset="0"/>
            </a:endParaRPr>
          </a:p>
          <a:p>
            <a:pPr marL="1257300" lvl="2" indent="-342900">
              <a:buClr>
                <a:srgbClr val="336699"/>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sym typeface="Wingdings"/>
              </a:rPr>
              <a:t>Launch at project start</a:t>
            </a:r>
          </a:p>
          <a:p>
            <a:pPr marL="1257300" lvl="2" indent="-342900">
              <a:buClr>
                <a:srgbClr val="336699"/>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sym typeface="Wingdings"/>
              </a:rPr>
              <a:t>Informative &amp; attractive ALSO for wider public</a:t>
            </a:r>
          </a:p>
          <a:p>
            <a:pPr marL="1257300" lvl="2" indent="-342900">
              <a:spcAft>
                <a:spcPts val="600"/>
              </a:spcAft>
              <a:buClr>
                <a:srgbClr val="336699"/>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sym typeface="Wingdings"/>
              </a:rPr>
              <a:t>Content: Project description/objectives, management structure, project outputs (dates of events, trainings, meeting </a:t>
            </a:r>
            <a:r>
              <a:rPr lang="en-GB" sz="2000" dirty="0" err="1">
                <a:latin typeface="Tahoma" panose="020B0604030504040204" pitchFamily="34" charset="0"/>
                <a:ea typeface="Tahoma" panose="020B0604030504040204" pitchFamily="34" charset="0"/>
                <a:cs typeface="Tahoma" panose="020B0604030504040204" pitchFamily="34" charset="0"/>
                <a:sym typeface="Wingdings"/>
              </a:rPr>
              <a:t>etc</a:t>
            </a:r>
            <a:r>
              <a:rPr lang="en-GB" sz="2000" dirty="0">
                <a:latin typeface="Tahoma" panose="020B0604030504040204" pitchFamily="34" charset="0"/>
                <a:ea typeface="Tahoma" panose="020B0604030504040204" pitchFamily="34" charset="0"/>
                <a:cs typeface="Tahoma" panose="020B0604030504040204" pitchFamily="34" charset="0"/>
                <a:sym typeface="Wingdings"/>
              </a:rPr>
              <a:t>), results of project activities</a:t>
            </a:r>
          </a:p>
          <a:p>
            <a:pPr lvl="1">
              <a:buFont typeface="Wingdings" panose="05000000000000000000" pitchFamily="2" charset="2"/>
              <a:buChar char="Ø"/>
              <a:defRPr/>
            </a:pPr>
            <a:r>
              <a:rPr lang="en-GB" altLang="en-US" sz="2000" b="1" dirty="0">
                <a:latin typeface="Tahoma" panose="020B0604030504040204" pitchFamily="34" charset="0"/>
                <a:ea typeface="Tahoma" panose="020B0604030504040204" pitchFamily="34" charset="0"/>
                <a:cs typeface="Tahoma" panose="020B0604030504040204" pitchFamily="34" charset="0"/>
              </a:rPr>
              <a:t>Mandatory</a:t>
            </a:r>
            <a:r>
              <a:rPr lang="en-GB" altLang="en-US" sz="2000" dirty="0">
                <a:latin typeface="Tahoma" panose="020B0604030504040204" pitchFamily="34" charset="0"/>
                <a:ea typeface="Tahoma" panose="020B0604030504040204" pitchFamily="34" charset="0"/>
                <a:cs typeface="Tahoma" panose="020B0604030504040204" pitchFamily="34" charset="0"/>
              </a:rPr>
              <a:t> use of the </a:t>
            </a:r>
            <a:r>
              <a:rPr lang="en-GB" altLang="en-US" sz="2000" b="1" dirty="0">
                <a:latin typeface="Tahoma" panose="020B0604030504040204" pitchFamily="34" charset="0"/>
                <a:ea typeface="Tahoma" panose="020B0604030504040204" pitchFamily="34" charset="0"/>
                <a:cs typeface="Tahoma" panose="020B0604030504040204" pitchFamily="34" charset="0"/>
              </a:rPr>
              <a:t>Erasmus+ Projects Results Platform</a:t>
            </a:r>
            <a:r>
              <a:rPr lang="en-GB" altLang="en-US" sz="2000" dirty="0">
                <a:latin typeface="Tahoma" panose="020B0604030504040204" pitchFamily="34" charset="0"/>
                <a:ea typeface="Tahoma" panose="020B0604030504040204" pitchFamily="34" charset="0"/>
                <a:cs typeface="Tahoma" panose="020B0604030504040204" pitchFamily="34" charset="0"/>
              </a:rPr>
              <a:t>: </a:t>
            </a:r>
          </a:p>
          <a:p>
            <a:pPr marL="914400" lvl="2" indent="0">
              <a:buFontTx/>
              <a:buNone/>
              <a:defRPr/>
            </a:pPr>
            <a:r>
              <a:rPr lang="en-GB" altLang="en-US" sz="20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rPr>
              <a:t>http://ec.europa.eu/programmes/erasmus-plus/projects/</a:t>
            </a:r>
            <a:endParaRPr lang="en-GB" alt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lvl="1" indent="0">
              <a:spcAft>
                <a:spcPts val="600"/>
              </a:spcAft>
              <a:buNone/>
              <a:defRPr/>
            </a:pPr>
            <a:endParaRPr lang="en-GB" sz="8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a:endParaRPr>
          </a:p>
          <a:p>
            <a:pPr marL="95250" lvl="1" indent="0">
              <a:spcAft>
                <a:spcPts val="600"/>
              </a:spcAft>
              <a:buNone/>
              <a:defRPr/>
            </a:pPr>
            <a:r>
              <a:rPr lang="en-GB" sz="2000" b="1" u="sng" dirty="0">
                <a:latin typeface="Tahoma" panose="020B0604030504040204" pitchFamily="34" charset="0"/>
                <a:ea typeface="Tahoma" panose="020B0604030504040204" pitchFamily="34" charset="0"/>
                <a:cs typeface="Tahoma" panose="020B0604030504040204" pitchFamily="34" charset="0"/>
                <a:sym typeface="Wingdings"/>
              </a:rPr>
              <a:t>Other dissemination tools </a:t>
            </a:r>
            <a:r>
              <a:rPr lang="en-GB" sz="2000" dirty="0">
                <a:latin typeface="Tahoma" panose="020B0604030504040204" pitchFamily="34" charset="0"/>
                <a:ea typeface="Tahoma" panose="020B0604030504040204" pitchFamily="34" charset="0"/>
                <a:cs typeface="Tahoma" panose="020B0604030504040204" pitchFamily="34" charset="0"/>
                <a:sym typeface="Wingdings"/>
              </a:rPr>
              <a:t>: project flyers/leaflets/brochures; Media releases, newsletters, articles in specialised press; Social media: blogs, Facebook, Twitter; Public events, meetings, seminars.</a:t>
            </a:r>
          </a:p>
          <a:p>
            <a:pPr marL="514350" lvl="1" indent="0">
              <a:buClr>
                <a:srgbClr val="336699"/>
              </a:buClr>
              <a:buFontTx/>
              <a:buNone/>
              <a:defRPr/>
            </a:pPr>
            <a:endParaRPr lang="fr-BE" altLang="en-US" sz="20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
              <a:defRPr/>
            </a:pPr>
            <a:endParaRPr lang="en-GB" sz="2000" b="1" dirty="0">
              <a:latin typeface="Tahoma" panose="020B0604030504040204" pitchFamily="34" charset="0"/>
              <a:ea typeface="Tahoma" panose="020B0604030504040204" pitchFamily="34" charset="0"/>
              <a:cs typeface="Tahoma" panose="020B0604030504040204" pitchFamily="34" charset="0"/>
              <a:sym typeface="Wingdings"/>
            </a:endParaRPr>
          </a:p>
          <a:p>
            <a:pPr>
              <a:buFont typeface="Wingdings" charset="2"/>
              <a:buChar char="§"/>
              <a:defRPr/>
            </a:pPr>
            <a:endParaRPr lang="en-GB" b="1" dirty="0">
              <a:solidFill>
                <a:srgbClr val="333399"/>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8" name="Title 4"/>
          <p:cNvSpPr txBox="1">
            <a:spLocks noGrp="1"/>
          </p:cNvSpPr>
          <p:nvPr>
            <p:ph type="title"/>
          </p:nvPr>
        </p:nvSpPr>
        <p:spPr>
          <a:xfrm>
            <a:off x="193675" y="1196975"/>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FR" dirty="0">
                <a:solidFill>
                  <a:srgbClr val="336699"/>
                </a:solidFill>
                <a:latin typeface="Tahoma" panose="020B0604030504040204" pitchFamily="34" charset="0"/>
                <a:ea typeface="Tahoma" panose="020B0604030504040204" pitchFamily="34" charset="0"/>
                <a:cs typeface="Tahoma" panose="020B0604030504040204" pitchFamily="34" charset="0"/>
              </a:rPr>
              <a:t>DISSEMINATION  OBLIGATIONS </a:t>
            </a:r>
            <a:r>
              <a:rPr lang="en-GB" altLang="en-US" sz="2000" b="0" kern="1200" dirty="0">
                <a:solidFill>
                  <a:srgbClr val="336699"/>
                </a:solidFill>
                <a:latin typeface="Tahoma" panose="020B0604030504040204" pitchFamily="34" charset="0"/>
                <a:ea typeface="Tahoma" panose="020B0604030504040204" pitchFamily="34" charset="0"/>
                <a:cs typeface="Tahoma" panose="020B0604030504040204" pitchFamily="34" charset="0"/>
                <a:sym typeface="Webdings" pitchFamily="18" charset="2"/>
              </a:rPr>
              <a:t>(Art. I.10.8)</a:t>
            </a:r>
            <a:endParaRPr lang="fr-BE" sz="2000" b="0"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1B25534E-2AA4-4CA7-A1B1-6D15DBEB07F9}" type="slidenum">
              <a:rPr lang="en-GB" smtClean="0"/>
              <a:pPr>
                <a:defRPr/>
              </a:pPr>
              <a:t>25</a:t>
            </a:fld>
            <a:endParaRPr lang="en-GB"/>
          </a:p>
        </p:txBody>
      </p:sp>
    </p:spTree>
    <p:extLst>
      <p:ext uri="{BB962C8B-B14F-4D97-AF65-F5344CB8AC3E}">
        <p14:creationId xmlns:p14="http://schemas.microsoft.com/office/powerpoint/2010/main" val="3303509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VW Golf II, Schwachstellen, Igelb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7475" y="2706688"/>
            <a:ext cx="38290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900" y="1222375"/>
            <a:ext cx="9474200" cy="663575"/>
          </a:xfrm>
        </p:spPr>
        <p:txBody>
          <a:bodyPr anchor="t"/>
          <a:lstStyle/>
          <a:p>
            <a:pPr algn="ctr">
              <a:defRPr/>
            </a:pPr>
            <a:r>
              <a:rPr lang="fr-BE" dirty="0"/>
              <a:t>PENALTIES</a:t>
            </a:r>
            <a:br>
              <a:rPr lang="fr-BE" dirty="0">
                <a:solidFill>
                  <a:srgbClr val="9A001D"/>
                </a:solidFill>
                <a:effectLst>
                  <a:outerShdw blurRad="38100" dist="38100" dir="2700000" algn="tl">
                    <a:srgbClr val="C0C0C0"/>
                  </a:outerShdw>
                </a:effectLst>
              </a:rPr>
            </a:br>
            <a:endParaRPr lang="en-GB" dirty="0"/>
          </a:p>
        </p:txBody>
      </p:sp>
      <p:sp>
        <p:nvSpPr>
          <p:cNvPr id="5" name="Rounded Rectangle 4"/>
          <p:cNvSpPr/>
          <p:nvPr/>
        </p:nvSpPr>
        <p:spPr bwMode="auto">
          <a:xfrm>
            <a:off x="7228681" y="2372142"/>
            <a:ext cx="2484437" cy="2247424"/>
          </a:xfrm>
          <a:prstGeom prst="roundRect">
            <a:avLst/>
          </a:prstGeom>
          <a:noFill/>
          <a:ln w="28575" cap="flat" cmpd="sng" algn="ctr">
            <a:solidFill>
              <a:srgbClr val="FF0000"/>
            </a:solidFill>
            <a:prstDash val="solid"/>
            <a:round/>
            <a:headEnd type="none" w="med" len="med"/>
            <a:tailEnd type="none" w="med" len="med"/>
          </a:ln>
          <a:effectLst/>
        </p:spPr>
        <p:txBody>
          <a:bodyPr anchor="ctr">
            <a:spAutoFit/>
          </a:bodyPr>
          <a:lstStyle/>
          <a:p>
            <a:pPr>
              <a:spcBef>
                <a:spcPts val="0"/>
              </a:spcBef>
              <a:defRPr/>
            </a:pPr>
            <a:r>
              <a:rPr lang="fr-BE" sz="1800" b="1" dirty="0" err="1">
                <a:solidFill>
                  <a:srgbClr val="336699"/>
                </a:solidFill>
              </a:rPr>
              <a:t>Publicity</a:t>
            </a:r>
            <a:r>
              <a:rPr lang="fr-BE" sz="1800" dirty="0">
                <a:solidFill>
                  <a:srgbClr val="336699"/>
                </a:solidFill>
              </a:rPr>
              <a:t> </a:t>
            </a:r>
          </a:p>
          <a:p>
            <a:pPr>
              <a:spcBef>
                <a:spcPts val="0"/>
              </a:spcBef>
              <a:defRPr/>
            </a:pPr>
            <a:r>
              <a:rPr lang="fr-BE" sz="1800" dirty="0">
                <a:solidFill>
                  <a:srgbClr val="336699"/>
                </a:solidFill>
              </a:rPr>
              <a:t>(art I.10.10)</a:t>
            </a:r>
          </a:p>
          <a:p>
            <a:pPr marL="342900" indent="-342900">
              <a:spcBef>
                <a:spcPts val="0"/>
              </a:spcBef>
              <a:buFont typeface="Arial" panose="020B0604020202020204" pitchFamily="34" charset="0"/>
              <a:buChar char="•"/>
              <a:defRPr/>
            </a:pPr>
            <a:r>
              <a:rPr lang="fr-BE" sz="1800" dirty="0">
                <a:solidFill>
                  <a:srgbClr val="336699"/>
                </a:solidFill>
              </a:rPr>
              <a:t>Visual </a:t>
            </a:r>
            <a:r>
              <a:rPr lang="fr-BE" sz="1800" dirty="0" err="1">
                <a:solidFill>
                  <a:srgbClr val="336699"/>
                </a:solidFill>
              </a:rPr>
              <a:t>identity</a:t>
            </a:r>
            <a:endParaRPr lang="fr-BE" sz="1800" dirty="0">
              <a:solidFill>
                <a:srgbClr val="336699"/>
              </a:solidFill>
            </a:endParaRPr>
          </a:p>
          <a:p>
            <a:pPr marL="342900" indent="-342900">
              <a:spcBef>
                <a:spcPts val="0"/>
              </a:spcBef>
              <a:buFont typeface="Arial" panose="020B0604020202020204" pitchFamily="34" charset="0"/>
              <a:buChar char="•"/>
              <a:defRPr/>
            </a:pPr>
            <a:r>
              <a:rPr lang="fr-BE" sz="1800" dirty="0" err="1">
                <a:solidFill>
                  <a:srgbClr val="336699"/>
                </a:solidFill>
              </a:rPr>
              <a:t>Disclaimer</a:t>
            </a:r>
            <a:endParaRPr lang="fr-BE" sz="1800" dirty="0">
              <a:solidFill>
                <a:srgbClr val="336699"/>
              </a:solidFill>
            </a:endParaRPr>
          </a:p>
          <a:p>
            <a:pPr>
              <a:spcBef>
                <a:spcPts val="0"/>
              </a:spcBef>
              <a:defRPr/>
            </a:pPr>
            <a:endParaRPr lang="fr-BE" sz="1800" dirty="0">
              <a:solidFill>
                <a:srgbClr val="336699"/>
              </a:solidFill>
            </a:endParaRPr>
          </a:p>
          <a:p>
            <a:pPr>
              <a:spcBef>
                <a:spcPts val="0"/>
              </a:spcBef>
              <a:defRPr/>
            </a:pPr>
            <a:r>
              <a:rPr lang="fr-BE" sz="1800" dirty="0">
                <a:solidFill>
                  <a:srgbClr val="336699"/>
                </a:solidFill>
              </a:rPr>
              <a:t>Up to </a:t>
            </a:r>
            <a:r>
              <a:rPr lang="fr-BE" sz="1800" b="1" dirty="0">
                <a:solidFill>
                  <a:srgbClr val="336699"/>
                </a:solidFill>
              </a:rPr>
              <a:t>20% of max </a:t>
            </a:r>
            <a:r>
              <a:rPr lang="fr-BE" sz="1800" b="1" dirty="0" err="1">
                <a:solidFill>
                  <a:srgbClr val="336699"/>
                </a:solidFill>
              </a:rPr>
              <a:t>grant</a:t>
            </a:r>
            <a:endParaRPr lang="en-GB" sz="1800" b="1" dirty="0">
              <a:solidFill>
                <a:srgbClr val="336699"/>
              </a:solidFill>
            </a:endParaRPr>
          </a:p>
        </p:txBody>
      </p:sp>
      <p:sp>
        <p:nvSpPr>
          <p:cNvPr id="26629" name="Rounded Rectangle 5"/>
          <p:cNvSpPr>
            <a:spLocks noChangeArrowheads="1"/>
          </p:cNvSpPr>
          <p:nvPr/>
        </p:nvSpPr>
        <p:spPr bwMode="auto">
          <a:xfrm>
            <a:off x="198040" y="1285875"/>
            <a:ext cx="2544762" cy="303212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50000"/>
              </a:spcBef>
              <a:buFontTx/>
              <a:buNone/>
            </a:pPr>
            <a:endParaRPr lang="en-US" altLang="en-US" sz="2400">
              <a:solidFill>
                <a:srgbClr val="FF0000"/>
              </a:solidFill>
            </a:endParaRPr>
          </a:p>
        </p:txBody>
      </p:sp>
      <p:sp>
        <p:nvSpPr>
          <p:cNvPr id="26630" name="TextBox 6"/>
          <p:cNvSpPr txBox="1">
            <a:spLocks noChangeArrowheads="1"/>
          </p:cNvSpPr>
          <p:nvPr/>
        </p:nvSpPr>
        <p:spPr bwMode="auto">
          <a:xfrm>
            <a:off x="300433" y="1540034"/>
            <a:ext cx="2339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fr-BE" altLang="en-US" sz="1800" b="1" dirty="0" err="1"/>
              <a:t>Breach</a:t>
            </a:r>
            <a:r>
              <a:rPr lang="fr-BE" altLang="en-US" sz="1800" b="1" dirty="0"/>
              <a:t> of </a:t>
            </a:r>
            <a:r>
              <a:rPr lang="fr-BE" altLang="en-US" sz="1800" b="1" dirty="0" err="1"/>
              <a:t>contractual</a:t>
            </a:r>
            <a:r>
              <a:rPr lang="fr-BE" altLang="en-US" sz="1800" b="1" dirty="0"/>
              <a:t> obligations</a:t>
            </a:r>
          </a:p>
          <a:p>
            <a:pPr eaLnBrk="1" hangingPunct="1">
              <a:spcBef>
                <a:spcPct val="0"/>
              </a:spcBef>
              <a:buFontTx/>
              <a:buNone/>
            </a:pPr>
            <a:r>
              <a:rPr lang="fr-BE" altLang="en-US" sz="1800" dirty="0"/>
              <a:t>(Art II.17)</a:t>
            </a:r>
          </a:p>
          <a:p>
            <a:pPr eaLnBrk="1" hangingPunct="1">
              <a:spcBef>
                <a:spcPct val="0"/>
              </a:spcBef>
              <a:buFontTx/>
              <a:buNone/>
            </a:pPr>
            <a:endParaRPr lang="fr-BE" altLang="en-US" sz="1800" dirty="0"/>
          </a:p>
          <a:p>
            <a:pPr eaLnBrk="1" hangingPunct="1">
              <a:spcBef>
                <a:spcPct val="0"/>
              </a:spcBef>
              <a:buFontTx/>
              <a:buNone/>
            </a:pPr>
            <a:r>
              <a:rPr lang="fr-BE" altLang="en-US" sz="1800" b="1" dirty="0"/>
              <a:t>2 to 10% of the </a:t>
            </a:r>
            <a:r>
              <a:rPr lang="fr-BE" altLang="en-US" sz="1800" b="1" dirty="0" err="1"/>
              <a:t>grant</a:t>
            </a:r>
            <a:r>
              <a:rPr lang="fr-BE" altLang="en-US" sz="1800" b="1" dirty="0"/>
              <a:t> + admin. penalties</a:t>
            </a:r>
            <a:endParaRPr lang="en-GB" altLang="en-US" sz="1800" b="1" dirty="0"/>
          </a:p>
        </p:txBody>
      </p:sp>
      <p:sp>
        <p:nvSpPr>
          <p:cNvPr id="26631" name="Rounded Rectangle 7"/>
          <p:cNvSpPr>
            <a:spLocks noChangeArrowheads="1"/>
          </p:cNvSpPr>
          <p:nvPr/>
        </p:nvSpPr>
        <p:spPr bwMode="auto">
          <a:xfrm>
            <a:off x="5905500" y="5086350"/>
            <a:ext cx="3378200" cy="137477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50000"/>
              </a:spcBef>
              <a:buFontTx/>
              <a:buNone/>
            </a:pPr>
            <a:endParaRPr lang="en-US" altLang="en-US" sz="2400">
              <a:solidFill>
                <a:srgbClr val="FF0000"/>
              </a:solidFill>
            </a:endParaRPr>
          </a:p>
        </p:txBody>
      </p:sp>
      <p:sp>
        <p:nvSpPr>
          <p:cNvPr id="26632" name="TextBox 8"/>
          <p:cNvSpPr txBox="1">
            <a:spLocks noChangeArrowheads="1"/>
          </p:cNvSpPr>
          <p:nvPr/>
        </p:nvSpPr>
        <p:spPr bwMode="auto">
          <a:xfrm>
            <a:off x="6075363" y="5314950"/>
            <a:ext cx="3017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fr-BE" altLang="en-US" sz="1800" b="1" dirty="0" err="1"/>
              <a:t>Weak</a:t>
            </a:r>
            <a:r>
              <a:rPr lang="fr-BE" altLang="en-US" sz="1800" b="1" dirty="0"/>
              <a:t> </a:t>
            </a:r>
            <a:r>
              <a:rPr lang="fr-BE" altLang="en-US" sz="1800" b="1" dirty="0" err="1"/>
              <a:t>implementation</a:t>
            </a:r>
            <a:r>
              <a:rPr lang="fr-BE" altLang="en-US" sz="1800" b="1" dirty="0"/>
              <a:t> </a:t>
            </a:r>
            <a:r>
              <a:rPr lang="fr-BE" altLang="en-US" sz="1800" dirty="0"/>
              <a:t>(Art. I.10.6)</a:t>
            </a:r>
          </a:p>
          <a:p>
            <a:pPr eaLnBrk="1" hangingPunct="1">
              <a:spcBef>
                <a:spcPct val="0"/>
              </a:spcBef>
              <a:buFontTx/>
              <a:buNone/>
            </a:pPr>
            <a:r>
              <a:rPr lang="fr-BE" altLang="en-US" sz="1800" dirty="0"/>
              <a:t> </a:t>
            </a:r>
            <a:r>
              <a:rPr lang="fr-BE" altLang="en-US" sz="1800" b="1" dirty="0"/>
              <a:t>25 to 75% of the max </a:t>
            </a:r>
            <a:r>
              <a:rPr lang="fr-BE" altLang="en-US" sz="1800" b="1" dirty="0" err="1"/>
              <a:t>grant</a:t>
            </a:r>
            <a:endParaRPr lang="en-GB" altLang="en-US" sz="1800" b="1" dirty="0"/>
          </a:p>
        </p:txBody>
      </p:sp>
      <p:cxnSp>
        <p:nvCxnSpPr>
          <p:cNvPr id="26633" name="Straight Arrow Connector 14"/>
          <p:cNvCxnSpPr>
            <a:cxnSpLocks noChangeShapeType="1"/>
            <a:stCxn id="26629" idx="3"/>
          </p:cNvCxnSpPr>
          <p:nvPr/>
        </p:nvCxnSpPr>
        <p:spPr bwMode="auto">
          <a:xfrm>
            <a:off x="2742802" y="2801938"/>
            <a:ext cx="416720" cy="8937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34" name="Straight Arrow Connector 17"/>
          <p:cNvCxnSpPr>
            <a:cxnSpLocks noChangeShapeType="1"/>
          </p:cNvCxnSpPr>
          <p:nvPr/>
        </p:nvCxnSpPr>
        <p:spPr bwMode="auto">
          <a:xfrm flipH="1" flipV="1">
            <a:off x="4572000" y="4619566"/>
            <a:ext cx="1330326" cy="1031934"/>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12"/>
          </p:nvPr>
        </p:nvSpPr>
        <p:spPr/>
        <p:txBody>
          <a:bodyPr/>
          <a:lstStyle/>
          <a:p>
            <a:pPr>
              <a:defRPr/>
            </a:pPr>
            <a:fld id="{7F7C411E-11E1-4FB1-B2D2-6C360C10FF4F}" type="slidenum">
              <a:rPr lang="en-GB" smtClean="0"/>
              <a:pPr>
                <a:defRPr/>
              </a:pPr>
              <a:t>26</a:t>
            </a:fld>
            <a:endParaRPr lang="en-GB"/>
          </a:p>
        </p:txBody>
      </p:sp>
      <p:cxnSp>
        <p:nvCxnSpPr>
          <p:cNvPr id="26636" name="Straight Arrow Connector 7"/>
          <p:cNvCxnSpPr>
            <a:cxnSpLocks noChangeShapeType="1"/>
            <a:stCxn id="5" idx="1"/>
          </p:cNvCxnSpPr>
          <p:nvPr/>
        </p:nvCxnSpPr>
        <p:spPr bwMode="auto">
          <a:xfrm flipH="1">
            <a:off x="6286500" y="3495854"/>
            <a:ext cx="942181" cy="19984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7590" y="78059"/>
            <a:ext cx="2839506" cy="1597223"/>
          </a:xfrm>
          <a:prstGeom prst="rect">
            <a:avLst/>
          </a:prstGeom>
        </p:spPr>
      </p:pic>
      <p:sp>
        <p:nvSpPr>
          <p:cNvPr id="9" name="Rectangle 8"/>
          <p:cNvSpPr/>
          <p:nvPr/>
        </p:nvSpPr>
        <p:spPr bwMode="auto">
          <a:xfrm>
            <a:off x="7971695" y="452809"/>
            <a:ext cx="296995" cy="347662"/>
          </a:xfrm>
          <a:prstGeom prst="rect">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1450" y="1117600"/>
            <a:ext cx="9474200" cy="663575"/>
          </a:xfrm>
        </p:spPr>
        <p:txBody>
          <a:bodyPr/>
          <a:lstStyle/>
          <a:p>
            <a:pPr algn="ctr"/>
            <a:r>
              <a:rPr lang="fr-BE" altLang="en-US" dirty="0" err="1">
                <a:latin typeface="Tahoma" pitchFamily="34" charset="0"/>
                <a:cs typeface="Tahoma" pitchFamily="34" charset="0"/>
              </a:rPr>
              <a:t>Here</a:t>
            </a:r>
            <a:r>
              <a:rPr lang="fr-BE" altLang="en-US" dirty="0">
                <a:latin typeface="Tahoma" pitchFamily="34" charset="0"/>
                <a:cs typeface="Tahoma" pitchFamily="34" charset="0"/>
              </a:rPr>
              <a:t> </a:t>
            </a:r>
            <a:r>
              <a:rPr lang="fr-BE" altLang="en-US" dirty="0" err="1">
                <a:latin typeface="Tahoma" pitchFamily="34" charset="0"/>
                <a:cs typeface="Tahoma" pitchFamily="34" charset="0"/>
              </a:rPr>
              <a:t>they</a:t>
            </a:r>
            <a:r>
              <a:rPr lang="fr-BE" altLang="en-US" dirty="0">
                <a:latin typeface="Tahoma" pitchFamily="34" charset="0"/>
                <a:cs typeface="Tahoma" pitchFamily="34" charset="0"/>
              </a:rPr>
              <a:t> are </a:t>
            </a:r>
            <a:r>
              <a:rPr lang="fr-BE" altLang="en-US" dirty="0" err="1">
                <a:latin typeface="Tahoma" pitchFamily="34" charset="0"/>
                <a:cs typeface="Tahoma" pitchFamily="34" charset="0"/>
              </a:rPr>
              <a:t>again</a:t>
            </a:r>
            <a:r>
              <a:rPr lang="fr-BE" altLang="en-US" dirty="0">
                <a:latin typeface="Tahoma" pitchFamily="34" charset="0"/>
                <a:cs typeface="Tahoma" pitchFamily="34" charset="0"/>
              </a:rPr>
              <a:t>!</a:t>
            </a:r>
            <a:endParaRPr lang="en-GB" altLang="en-US" dirty="0">
              <a:latin typeface="Tahoma" pitchFamily="34" charset="0"/>
              <a:cs typeface="Tahoma" pitchFamily="34" charset="0"/>
            </a:endParaRPr>
          </a:p>
        </p:txBody>
      </p:sp>
      <p:sp>
        <p:nvSpPr>
          <p:cNvPr id="4" name="Slide Number Placeholder 3"/>
          <p:cNvSpPr>
            <a:spLocks noGrp="1"/>
          </p:cNvSpPr>
          <p:nvPr>
            <p:ph type="sldNum" sz="quarter" idx="12"/>
          </p:nvPr>
        </p:nvSpPr>
        <p:spPr>
          <a:xfrm>
            <a:off x="7378700" y="6505575"/>
            <a:ext cx="2311400" cy="476250"/>
          </a:xfrm>
        </p:spPr>
        <p:txBody>
          <a:bodyPr/>
          <a:lstStyle/>
          <a:p>
            <a:pPr>
              <a:defRPr/>
            </a:pPr>
            <a:fld id="{072E4CB9-CD82-43D3-BB69-806494C09DAE}" type="slidenum">
              <a:rPr lang="en-GB" smtClean="0"/>
              <a:pPr>
                <a:defRPr/>
              </a:pPr>
              <a:t>27</a:t>
            </a:fld>
            <a:endParaRPr lang="en-GB"/>
          </a:p>
        </p:txBody>
      </p:sp>
      <p:pic>
        <p:nvPicPr>
          <p:cNvPr id="49" name="Picture 4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4900" y="1762411"/>
            <a:ext cx="7552358" cy="4905088"/>
          </a:xfrm>
          <a:prstGeom prst="rect">
            <a:avLst/>
          </a:prstGeom>
        </p:spPr>
      </p:pic>
    </p:spTree>
    <p:extLst>
      <p:ext uri="{BB962C8B-B14F-4D97-AF65-F5344CB8AC3E}">
        <p14:creationId xmlns:p14="http://schemas.microsoft.com/office/powerpoint/2010/main" val="314566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7500" y="1790700"/>
            <a:ext cx="9317819" cy="4608513"/>
          </a:xfrm>
        </p:spPr>
        <p:txBody>
          <a:bodyPr/>
          <a:lstStyle/>
          <a:p>
            <a:pPr marL="57150" indent="0">
              <a:buClr>
                <a:srgbClr val="006C92"/>
              </a:buClr>
              <a:buFontTx/>
              <a:buNone/>
              <a:defRPr/>
            </a:pPr>
            <a:r>
              <a:rPr lang="en-GB" sz="2000" dirty="0">
                <a:latin typeface="Tahoma" panose="020B0604030504040204" pitchFamily="34" charset="0"/>
                <a:ea typeface="Tahoma" panose="020B0604030504040204" pitchFamily="34" charset="0"/>
                <a:cs typeface="Tahoma" panose="020B0604030504040204" pitchFamily="34" charset="0"/>
              </a:rPr>
              <a:t>A </a:t>
            </a:r>
            <a:r>
              <a:rPr lang="en-GB" sz="2000" b="1" dirty="0">
                <a:latin typeface="Tahoma" panose="020B0604030504040204" pitchFamily="34" charset="0"/>
                <a:ea typeface="Tahoma" panose="020B0604030504040204" pitchFamily="34" charset="0"/>
                <a:cs typeface="Tahoma" panose="020B0604030504040204" pitchFamily="34" charset="0"/>
              </a:rPr>
              <a:t>Project Officer (PO</a:t>
            </a:r>
            <a:r>
              <a:rPr lang="en-GB" sz="2000" dirty="0">
                <a:latin typeface="Tahoma" panose="020B0604030504040204" pitchFamily="34" charset="0"/>
                <a:ea typeface="Tahoma" panose="020B0604030504040204" pitchFamily="34" charset="0"/>
                <a:cs typeface="Tahoma" panose="020B0604030504040204" pitchFamily="34" charset="0"/>
              </a:rPr>
              <a:t>) has been assigned to your project with the objective of:</a:t>
            </a:r>
          </a:p>
          <a:p>
            <a:pPr marL="349250" lvl="1">
              <a:spcAft>
                <a:spcPts val="0"/>
              </a:spcAft>
              <a:buClr>
                <a:srgbClr val="006C92"/>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rPr>
              <a:t>Ensuring </a:t>
            </a:r>
            <a:r>
              <a:rPr lang="en-GB" sz="2000" b="1" dirty="0">
                <a:latin typeface="Tahoma" panose="020B0604030504040204" pitchFamily="34" charset="0"/>
                <a:ea typeface="Tahoma" panose="020B0604030504040204" pitchFamily="34" charset="0"/>
                <a:cs typeface="Tahoma" panose="020B0604030504040204" pitchFamily="34" charset="0"/>
              </a:rPr>
              <a:t>the project is on track</a:t>
            </a:r>
            <a:br>
              <a:rPr lang="en-GB" sz="2000" b="1"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and respects CBHE requirements</a:t>
            </a:r>
          </a:p>
          <a:p>
            <a:pPr marL="349250" lvl="1">
              <a:spcAft>
                <a:spcPts val="0"/>
              </a:spcAft>
              <a:buClr>
                <a:srgbClr val="006C92"/>
              </a:buClr>
              <a:buFont typeface="Wingdings" panose="05000000000000000000" pitchFamily="2" charset="2"/>
              <a:buChar char="§"/>
              <a:defRPr/>
            </a:pPr>
            <a:r>
              <a:rPr lang="en-GB" sz="2000" b="1" dirty="0">
                <a:latin typeface="Tahoma" panose="020B0604030504040204" pitchFamily="34" charset="0"/>
                <a:ea typeface="Tahoma" panose="020B0604030504040204" pitchFamily="34" charset="0"/>
                <a:cs typeface="Tahoma" panose="020B0604030504040204" pitchFamily="34" charset="0"/>
              </a:rPr>
              <a:t>Supporting the partnership</a:t>
            </a:r>
            <a:br>
              <a:rPr lang="en-GB" sz="2000" b="1"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during the project implementation</a:t>
            </a:r>
          </a:p>
          <a:p>
            <a:pPr marL="349250" lvl="1">
              <a:spcAft>
                <a:spcPts val="0"/>
              </a:spcAft>
              <a:buClr>
                <a:srgbClr val="006C92"/>
              </a:buClr>
              <a:buFont typeface="Wingdings" panose="05000000000000000000" pitchFamily="2" charset="2"/>
              <a:buChar char="§"/>
              <a:defRPr/>
            </a:pPr>
            <a:r>
              <a:rPr lang="fr-BE" sz="2000" b="1" dirty="0" err="1">
                <a:latin typeface="Tahoma" panose="020B0604030504040204" pitchFamily="34" charset="0"/>
                <a:ea typeface="Tahoma" panose="020B0604030504040204" pitchFamily="34" charset="0"/>
                <a:cs typeface="Tahoma" panose="020B0604030504040204" pitchFamily="34" charset="0"/>
              </a:rPr>
              <a:t>Anticipating</a:t>
            </a:r>
            <a:r>
              <a:rPr lang="fr-BE" sz="2000" b="1" dirty="0">
                <a:latin typeface="Tahoma" panose="020B0604030504040204" pitchFamily="34" charset="0"/>
                <a:ea typeface="Tahoma" panose="020B0604030504040204" pitchFamily="34" charset="0"/>
                <a:cs typeface="Tahoma" panose="020B0604030504040204" pitchFamily="34" charset="0"/>
              </a:rPr>
              <a:t> </a:t>
            </a:r>
            <a:r>
              <a:rPr lang="fr-BE" sz="2000" b="1" dirty="0" err="1">
                <a:latin typeface="Tahoma" panose="020B0604030504040204" pitchFamily="34" charset="0"/>
                <a:ea typeface="Tahoma" panose="020B0604030504040204" pitchFamily="34" charset="0"/>
                <a:cs typeface="Tahoma" panose="020B0604030504040204" pitchFamily="34" charset="0"/>
              </a:rPr>
              <a:t>difficulties</a:t>
            </a:r>
            <a:endParaRPr lang="en-GB" sz="2000" b="1" dirty="0">
              <a:latin typeface="Tahoma" panose="020B0604030504040204" pitchFamily="34" charset="0"/>
              <a:ea typeface="Tahoma" panose="020B0604030504040204" pitchFamily="34" charset="0"/>
              <a:cs typeface="Tahoma" panose="020B0604030504040204" pitchFamily="34" charset="0"/>
            </a:endParaRPr>
          </a:p>
          <a:p>
            <a:pPr marL="349250" lvl="1">
              <a:spcAft>
                <a:spcPts val="0"/>
              </a:spcAft>
              <a:buClr>
                <a:srgbClr val="006C92"/>
              </a:buClr>
              <a:buFont typeface="Wingdings" panose="05000000000000000000" pitchFamily="2" charset="2"/>
              <a:buChar char="§"/>
              <a:defRPr/>
            </a:pPr>
            <a:r>
              <a:rPr lang="fr-BE" sz="2000" b="1" dirty="0" err="1">
                <a:latin typeface="Tahoma" panose="020B0604030504040204" pitchFamily="34" charset="0"/>
                <a:ea typeface="Tahoma" panose="020B0604030504040204" pitchFamily="34" charset="0"/>
                <a:cs typeface="Tahoma" panose="020B0604030504040204" pitchFamily="34" charset="0"/>
              </a:rPr>
              <a:t>Identifying</a:t>
            </a:r>
            <a:r>
              <a:rPr lang="fr-BE" sz="2000" b="1" dirty="0">
                <a:latin typeface="Tahoma" panose="020B0604030504040204" pitchFamily="34" charset="0"/>
                <a:ea typeface="Tahoma" panose="020B0604030504040204" pitchFamily="34" charset="0"/>
                <a:cs typeface="Tahoma" panose="020B0604030504040204" pitchFamily="34" charset="0"/>
              </a:rPr>
              <a:t> best practices</a:t>
            </a:r>
            <a:endParaRPr lang="en-GB" sz="2000" b="1" dirty="0">
              <a:latin typeface="Tahoma" panose="020B0604030504040204" pitchFamily="34" charset="0"/>
              <a:ea typeface="Tahoma" panose="020B0604030504040204" pitchFamily="34" charset="0"/>
              <a:cs typeface="Tahoma" panose="020B0604030504040204" pitchFamily="34" charset="0"/>
            </a:endParaRPr>
          </a:p>
          <a:p>
            <a:pPr marL="457200" lvl="1" indent="0">
              <a:spcAft>
                <a:spcPts val="0"/>
              </a:spcAft>
              <a:buClr>
                <a:srgbClr val="006C92"/>
              </a:buClr>
              <a:buFontTx/>
              <a:buNone/>
              <a:defRPr/>
            </a:pPr>
            <a:endParaRPr lang="fr-BE" sz="1000" b="1" dirty="0">
              <a:latin typeface="Tahoma" panose="020B0604030504040204" pitchFamily="34" charset="0"/>
              <a:ea typeface="Tahoma" panose="020B0604030504040204" pitchFamily="34" charset="0"/>
              <a:cs typeface="Tahoma" panose="020B0604030504040204" pitchFamily="34" charset="0"/>
            </a:endParaRPr>
          </a:p>
          <a:p>
            <a:pPr marL="57150" indent="0">
              <a:buClr>
                <a:srgbClr val="006C92"/>
              </a:buClr>
              <a:buFontTx/>
              <a:buNone/>
              <a:defRPr/>
            </a:pPr>
            <a:r>
              <a:rPr lang="en-GB" sz="2000" b="1" dirty="0">
                <a:latin typeface="Tahoma" panose="020B0604030504040204" pitchFamily="34" charset="0"/>
                <a:ea typeface="Tahoma" panose="020B0604030504040204" pitchFamily="34" charset="0"/>
                <a:cs typeface="Tahoma" panose="020B0604030504040204" pitchFamily="34" charset="0"/>
              </a:rPr>
              <a:t>Monitoring through</a:t>
            </a:r>
          </a:p>
          <a:p>
            <a:pPr lvl="1">
              <a:spcAft>
                <a:spcPts val="0"/>
              </a:spcAft>
              <a:buClr>
                <a:srgbClr val="006C92"/>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rPr>
              <a:t>Regular </a:t>
            </a:r>
            <a:r>
              <a:rPr lang="en-GB" sz="2000" b="1" dirty="0">
                <a:latin typeface="Tahoma" panose="020B0604030504040204" pitchFamily="34" charset="0"/>
                <a:ea typeface="Tahoma" panose="020B0604030504040204" pitchFamily="34" charset="0"/>
                <a:cs typeface="Tahoma" panose="020B0604030504040204" pitchFamily="34" charset="0"/>
              </a:rPr>
              <a:t>email / telephone communication </a:t>
            </a:r>
            <a:r>
              <a:rPr lang="en-GB" sz="2000" dirty="0">
                <a:latin typeface="Tahoma" panose="020B0604030504040204" pitchFamily="34" charset="0"/>
                <a:ea typeface="Tahoma" panose="020B0604030504040204" pitchFamily="34" charset="0"/>
                <a:cs typeface="Tahoma" panose="020B0604030504040204" pitchFamily="34" charset="0"/>
              </a:rPr>
              <a:t>with the coordinator</a:t>
            </a:r>
          </a:p>
          <a:p>
            <a:pPr lvl="1">
              <a:spcAft>
                <a:spcPts val="0"/>
              </a:spcAft>
              <a:buClr>
                <a:srgbClr val="006C92"/>
              </a:buClr>
              <a:buFont typeface="Wingdings" panose="05000000000000000000" pitchFamily="2" charset="2"/>
              <a:buChar char="§"/>
              <a:defRPr/>
            </a:pPr>
            <a:r>
              <a:rPr lang="en-GB" sz="2000" dirty="0">
                <a:latin typeface="Tahoma" panose="020B0604030504040204" pitchFamily="34" charset="0"/>
                <a:ea typeface="Tahoma" panose="020B0604030504040204" pitchFamily="34" charset="0"/>
                <a:cs typeface="Tahoma" panose="020B0604030504040204" pitchFamily="34" charset="0"/>
              </a:rPr>
              <a:t>Organisation of </a:t>
            </a:r>
            <a:r>
              <a:rPr lang="en-GB" sz="2000" b="1" dirty="0">
                <a:latin typeface="Tahoma" panose="020B0604030504040204" pitchFamily="34" charset="0"/>
                <a:ea typeface="Tahoma" panose="020B0604030504040204" pitchFamily="34" charset="0"/>
                <a:cs typeface="Tahoma" panose="020B0604030504040204" pitchFamily="34" charset="0"/>
              </a:rPr>
              <a:t>video-conferences</a:t>
            </a:r>
          </a:p>
          <a:p>
            <a:pPr lvl="1">
              <a:spcAft>
                <a:spcPts val="0"/>
              </a:spcAft>
              <a:buClr>
                <a:srgbClr val="006C92"/>
              </a:buClr>
              <a:buFont typeface="Wingdings" panose="05000000000000000000" pitchFamily="2" charset="2"/>
              <a:buChar char="§"/>
              <a:defRPr/>
            </a:pPr>
            <a:r>
              <a:rPr lang="en-GB" sz="2000" b="1" dirty="0">
                <a:latin typeface="Tahoma" panose="020B0604030504040204" pitchFamily="34" charset="0"/>
                <a:ea typeface="Tahoma" panose="020B0604030504040204" pitchFamily="34" charset="0"/>
                <a:cs typeface="Tahoma" panose="020B0604030504040204" pitchFamily="34" charset="0"/>
              </a:rPr>
              <a:t>Assessment of reports</a:t>
            </a:r>
            <a:r>
              <a:rPr lang="en-GB" sz="2000" dirty="0">
                <a:latin typeface="Tahoma" panose="020B0604030504040204" pitchFamily="34" charset="0"/>
                <a:ea typeface="Tahoma" panose="020B0604030504040204" pitchFamily="34" charset="0"/>
                <a:cs typeface="Tahoma" panose="020B0604030504040204" pitchFamily="34" charset="0"/>
              </a:rPr>
              <a:t>, requests for </a:t>
            </a:r>
            <a:r>
              <a:rPr lang="en-GB" sz="2000" b="1" dirty="0">
                <a:latin typeface="Tahoma" panose="020B0604030504040204" pitchFamily="34" charset="0"/>
                <a:ea typeface="Tahoma" panose="020B0604030504040204" pitchFamily="34" charset="0"/>
                <a:cs typeface="Tahoma" panose="020B0604030504040204" pitchFamily="34" charset="0"/>
              </a:rPr>
              <a:t>amendment</a:t>
            </a:r>
          </a:p>
          <a:p>
            <a:pPr lvl="1">
              <a:spcAft>
                <a:spcPts val="1800"/>
              </a:spcAft>
              <a:buClr>
                <a:srgbClr val="006C92"/>
              </a:buClr>
              <a:buFont typeface="Wingdings" panose="05000000000000000000" pitchFamily="2" charset="2"/>
              <a:buChar char="§"/>
              <a:defRPr/>
            </a:pPr>
            <a:r>
              <a:rPr lang="en-GB" sz="2000" b="1" dirty="0">
                <a:latin typeface="Tahoma" panose="020B0604030504040204" pitchFamily="34" charset="0"/>
                <a:ea typeface="Tahoma" panose="020B0604030504040204" pitchFamily="34" charset="0"/>
                <a:cs typeface="Tahoma" panose="020B0604030504040204" pitchFamily="34" charset="0"/>
              </a:rPr>
              <a:t>Visits to projects </a:t>
            </a:r>
            <a:r>
              <a:rPr lang="en-GB" sz="2000" dirty="0">
                <a:latin typeface="Tahoma" panose="020B0604030504040204" pitchFamily="34" charset="0"/>
                <a:ea typeface="Tahoma" panose="020B0604030504040204" pitchFamily="34" charset="0"/>
                <a:cs typeface="Tahoma" panose="020B0604030504040204" pitchFamily="34" charset="0"/>
              </a:rPr>
              <a:t>(individual visits or in the context of cluster meetings)</a:t>
            </a:r>
          </a:p>
          <a:p>
            <a:pPr marL="0" lvl="1" indent="0">
              <a:spcAft>
                <a:spcPts val="0"/>
              </a:spcAft>
              <a:buClr>
                <a:srgbClr val="006C92"/>
              </a:buClr>
              <a:buNone/>
              <a:defRPr/>
            </a:pPr>
            <a:r>
              <a:rPr lang="en-GB" sz="2000" b="1" dirty="0">
                <a:latin typeface="Tahoma" panose="020B0604030504040204" pitchFamily="34" charset="0"/>
                <a:ea typeface="Tahoma" panose="020B0604030504040204" pitchFamily="34" charset="0"/>
                <a:cs typeface="Tahoma" panose="020B0604030504040204" pitchFamily="34" charset="0"/>
              </a:rPr>
              <a:t>Monitoring intensity based on </a:t>
            </a: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"risk assessment"</a:t>
            </a:r>
          </a:p>
        </p:txBody>
      </p:sp>
      <p:sp>
        <p:nvSpPr>
          <p:cNvPr id="8" name="Title 4"/>
          <p:cNvSpPr txBox="1">
            <a:spLocks noGrp="1"/>
          </p:cNvSpPr>
          <p:nvPr>
            <p:ph type="title"/>
          </p:nvPr>
        </p:nvSpPr>
        <p:spPr>
          <a:xfrm>
            <a:off x="311916" y="983708"/>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FR" dirty="0">
                <a:solidFill>
                  <a:srgbClr val="336699"/>
                </a:solidFill>
                <a:latin typeface="Tahoma" panose="020B0604030504040204" pitchFamily="34" charset="0"/>
                <a:ea typeface="Tahoma" panose="020B0604030504040204" pitchFamily="34" charset="0"/>
                <a:cs typeface="Tahoma" panose="020B0604030504040204" pitchFamily="34" charset="0"/>
              </a:rPr>
              <a:t>EACEA MONITORING and SUPPORT</a:t>
            </a:r>
            <a:endParaRPr lang="fr-BE"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A8266DE9-98E4-4BBA-846E-DD6E8803E7F2}" type="slidenum">
              <a:rPr lang="en-GB" smtClean="0"/>
              <a:pPr>
                <a:defRPr/>
              </a:pPr>
              <a:t>28</a:t>
            </a:fld>
            <a:endParaRPr lang="en-GB"/>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9796" y="2292822"/>
            <a:ext cx="4162567" cy="2470245"/>
          </a:xfrm>
          <a:prstGeom prst="rect">
            <a:avLst/>
          </a:prstGeom>
        </p:spPr>
      </p:pic>
    </p:spTree>
    <p:extLst>
      <p:ext uri="{BB962C8B-B14F-4D97-AF65-F5344CB8AC3E}">
        <p14:creationId xmlns:p14="http://schemas.microsoft.com/office/powerpoint/2010/main" val="314714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8450" y="1784446"/>
            <a:ext cx="9398000" cy="933450"/>
          </a:xfrm>
        </p:spPr>
        <p:txBody>
          <a:bodyPr/>
          <a:lstStyle/>
          <a:p>
            <a:pPr marL="400050">
              <a:buClr>
                <a:srgbClr val="006C92"/>
              </a:buClr>
              <a:defRPr/>
            </a:pPr>
            <a:r>
              <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rPr>
              <a:t>On an on-going "</a:t>
            </a:r>
            <a:r>
              <a:rPr lang="en-GB" sz="2000" b="1" i="1" dirty="0">
                <a:solidFill>
                  <a:srgbClr val="333399"/>
                </a:solidFill>
                <a:latin typeface="Tahoma" panose="020B0604030504040204" pitchFamily="34" charset="0"/>
                <a:ea typeface="Tahoma" panose="020B0604030504040204" pitchFamily="34" charset="0"/>
                <a:cs typeface="Tahoma" panose="020B0604030504040204" pitchFamily="34" charset="0"/>
              </a:rPr>
              <a:t>ad hoc basis</a:t>
            </a:r>
            <a:r>
              <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rPr>
              <a:t>" whenever considered necessary;</a:t>
            </a:r>
          </a:p>
          <a:p>
            <a:pPr marL="400050">
              <a:buClr>
                <a:srgbClr val="006C92"/>
              </a:buClr>
              <a:defRPr/>
            </a:pPr>
            <a:r>
              <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rPr>
              <a:t>On a </a:t>
            </a:r>
            <a:r>
              <a:rPr lang="en-GB" sz="2000" i="1" dirty="0">
                <a:solidFill>
                  <a:srgbClr val="333399"/>
                </a:solidFill>
                <a:latin typeface="Tahoma" panose="020B0604030504040204" pitchFamily="34" charset="0"/>
                <a:ea typeface="Tahoma" panose="020B0604030504040204" pitchFamily="34" charset="0"/>
                <a:cs typeface="Tahoma" panose="020B0604030504040204" pitchFamily="34" charset="0"/>
              </a:rPr>
              <a:t>"</a:t>
            </a:r>
            <a:r>
              <a:rPr lang="en-GB" sz="2000" b="1" i="1" dirty="0">
                <a:solidFill>
                  <a:srgbClr val="333399"/>
                </a:solidFill>
                <a:latin typeface="Tahoma" panose="020B0604030504040204" pitchFamily="34" charset="0"/>
                <a:ea typeface="Tahoma" panose="020B0604030504040204" pitchFamily="34" charset="0"/>
                <a:cs typeface="Tahoma" panose="020B0604030504040204" pitchFamily="34" charset="0"/>
              </a:rPr>
              <a:t>periodic basis</a:t>
            </a:r>
            <a:r>
              <a:rPr lang="en-GB" sz="2000" dirty="0">
                <a:solidFill>
                  <a:srgbClr val="333399"/>
                </a:solidFill>
                <a:latin typeface="Tahoma" panose="020B0604030504040204" pitchFamily="34" charset="0"/>
                <a:ea typeface="Tahoma" panose="020B0604030504040204" pitchFamily="34" charset="0"/>
                <a:cs typeface="Tahoma" panose="020B0604030504040204" pitchFamily="34" charset="0"/>
              </a:rPr>
              <a:t>" in accordance with the following timetable</a:t>
            </a:r>
          </a:p>
        </p:txBody>
      </p:sp>
      <p:sp>
        <p:nvSpPr>
          <p:cNvPr id="8" name="Title 4"/>
          <p:cNvSpPr txBox="1">
            <a:spLocks noGrp="1"/>
          </p:cNvSpPr>
          <p:nvPr>
            <p:ph type="title"/>
          </p:nvPr>
        </p:nvSpPr>
        <p:spPr>
          <a:xfrm>
            <a:off x="193675" y="1196975"/>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err="1">
                <a:solidFill>
                  <a:srgbClr val="336699"/>
                </a:solidFill>
                <a:latin typeface="Tahoma" panose="020B0604030504040204" pitchFamily="34" charset="0"/>
                <a:ea typeface="Tahoma" panose="020B0604030504040204" pitchFamily="34" charset="0"/>
                <a:cs typeface="Tahoma" panose="020B0604030504040204" pitchFamily="34" charset="0"/>
              </a:rPr>
              <a:t>Your</a:t>
            </a:r>
            <a:r>
              <a:rPr lang="fr-BE"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fr-BE" dirty="0" err="1">
                <a:solidFill>
                  <a:srgbClr val="336699"/>
                </a:solidFill>
                <a:latin typeface="Tahoma" panose="020B0604030504040204" pitchFamily="34" charset="0"/>
                <a:ea typeface="Tahoma" panose="020B0604030504040204" pitchFamily="34" charset="0"/>
                <a:cs typeface="Tahoma" panose="020B0604030504040204" pitchFamily="34" charset="0"/>
              </a:rPr>
              <a:t>project</a:t>
            </a:r>
            <a:r>
              <a:rPr lang="fr-BE"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fr-BE" dirty="0" err="1">
                <a:solidFill>
                  <a:srgbClr val="336699"/>
                </a:solidFill>
                <a:latin typeface="Tahoma" panose="020B0604030504040204" pitchFamily="34" charset="0"/>
                <a:ea typeface="Tahoma" panose="020B0604030504040204" pitchFamily="34" charset="0"/>
                <a:cs typeface="Tahoma" panose="020B0604030504040204" pitchFamily="34" charset="0"/>
              </a:rPr>
              <a:t>will</a:t>
            </a:r>
            <a:r>
              <a:rPr lang="fr-BE"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fr-BE" dirty="0" err="1">
                <a:solidFill>
                  <a:srgbClr val="336699"/>
                </a:solidFill>
                <a:latin typeface="Tahoma" panose="020B0604030504040204" pitchFamily="34" charset="0"/>
                <a:ea typeface="Tahoma" panose="020B0604030504040204" pitchFamily="34" charset="0"/>
                <a:cs typeface="Tahoma" panose="020B0604030504040204" pitchFamily="34" charset="0"/>
              </a:rPr>
              <a:t>be</a:t>
            </a:r>
            <a:r>
              <a:rPr lang="fr-BE" dirty="0">
                <a:solidFill>
                  <a:srgbClr val="336699"/>
                </a:solidFill>
                <a:latin typeface="Tahoma" panose="020B0604030504040204" pitchFamily="34" charset="0"/>
                <a:ea typeface="Tahoma" panose="020B0604030504040204" pitchFamily="34" charset="0"/>
                <a:cs typeface="Tahoma" panose="020B0604030504040204" pitchFamily="34" charset="0"/>
              </a:rPr>
              <a:t> </a:t>
            </a:r>
            <a:r>
              <a:rPr lang="fr-BE" dirty="0" err="1">
                <a:solidFill>
                  <a:srgbClr val="336699"/>
                </a:solidFill>
                <a:latin typeface="Tahoma" panose="020B0604030504040204" pitchFamily="34" charset="0"/>
                <a:ea typeface="Tahoma" panose="020B0604030504040204" pitchFamily="34" charset="0"/>
                <a:cs typeface="Tahoma" panose="020B0604030504040204" pitchFamily="34" charset="0"/>
              </a:rPr>
              <a:t>monitored</a:t>
            </a:r>
            <a:r>
              <a:rPr lang="fr-BE" dirty="0">
                <a:solidFill>
                  <a:srgbClr val="336699"/>
                </a:solidFill>
                <a:latin typeface="Tahoma" panose="020B0604030504040204" pitchFamily="34" charset="0"/>
                <a:ea typeface="Tahoma" panose="020B0604030504040204" pitchFamily="34" charset="0"/>
                <a:cs typeface="Tahoma" panose="020B0604030504040204" pitchFamily="34" charset="0"/>
              </a:rPr>
              <a:t>…</a:t>
            </a:r>
          </a:p>
        </p:txBody>
      </p:sp>
      <p:sp>
        <p:nvSpPr>
          <p:cNvPr id="2" name="Slide Number Placeholder 1"/>
          <p:cNvSpPr>
            <a:spLocks noGrp="1"/>
          </p:cNvSpPr>
          <p:nvPr>
            <p:ph type="sldNum" sz="quarter" idx="12"/>
          </p:nvPr>
        </p:nvSpPr>
        <p:spPr/>
        <p:txBody>
          <a:bodyPr/>
          <a:lstStyle/>
          <a:p>
            <a:pPr>
              <a:defRPr/>
            </a:pPr>
            <a:fld id="{A8266DE9-98E4-4BBA-846E-DD6E8803E7F2}" type="slidenum">
              <a:rPr lang="en-GB" smtClean="0"/>
              <a:pPr>
                <a:defRPr/>
              </a:pPr>
              <a:t>29</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220489417"/>
              </p:ext>
            </p:extLst>
          </p:nvPr>
        </p:nvGraphicFramePr>
        <p:xfrm>
          <a:off x="300251" y="2573854"/>
          <a:ext cx="9157647" cy="4119880"/>
        </p:xfrm>
        <a:graphic>
          <a:graphicData uri="http://schemas.openxmlformats.org/drawingml/2006/table">
            <a:tbl>
              <a:tblPr firstRow="1" bandRow="1">
                <a:tableStyleId>{5C22544A-7EE6-4342-B048-85BDC9FD1C3A}</a:tableStyleId>
              </a:tblPr>
              <a:tblGrid>
                <a:gridCol w="2415653">
                  <a:extLst>
                    <a:ext uri="{9D8B030D-6E8A-4147-A177-3AD203B41FA5}">
                      <a16:colId xmlns:a16="http://schemas.microsoft.com/office/drawing/2014/main" val="20000"/>
                    </a:ext>
                  </a:extLst>
                </a:gridCol>
                <a:gridCol w="6741994">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en-GB" dirty="0"/>
                        <a:t>Now</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333399"/>
                          </a:solidFill>
                          <a:latin typeface="Tahoma" panose="020B0604030504040204" pitchFamily="34" charset="0"/>
                          <a:ea typeface="Tahoma" panose="020B0604030504040204" pitchFamily="34" charset="0"/>
                          <a:cs typeface="Tahoma" panose="020B0604030504040204" pitchFamily="34" charset="0"/>
                        </a:rPr>
                        <a:t>During this GH Meeting in the context of the bilateral meeting &amp; other networking occasions</a:t>
                      </a:r>
                    </a:p>
                  </a:txBody>
                  <a:tcPr/>
                </a:tc>
                <a:extLst>
                  <a:ext uri="{0D108BD9-81ED-4DB2-BD59-A6C34878D82A}">
                    <a16:rowId xmlns:a16="http://schemas.microsoft.com/office/drawing/2014/main" val="10001"/>
                  </a:ext>
                </a:extLst>
              </a:tr>
              <a:tr h="370840">
                <a:tc>
                  <a:txBody>
                    <a:bodyPr/>
                    <a:lstStyle/>
                    <a:p>
                      <a:pPr algn="ctr"/>
                      <a:r>
                        <a:rPr lang="en-GB" b="1" dirty="0"/>
                        <a:t>6 months after </a:t>
                      </a:r>
                      <a:r>
                        <a:rPr lang="en-GB" dirty="0"/>
                        <a:t>your project started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333399"/>
                          </a:solidFill>
                          <a:latin typeface="Tahoma" panose="020B0604030504040204" pitchFamily="34" charset="0"/>
                          <a:ea typeface="Tahoma" panose="020B0604030504040204" pitchFamily="34" charset="0"/>
                          <a:cs typeface="Tahoma" panose="020B0604030504040204" pitchFamily="34" charset="0"/>
                        </a:rPr>
                        <a:t>When you will deliver your Partnership Agreement it will be the moment when your PO will check</a:t>
                      </a:r>
                      <a:r>
                        <a:rPr lang="en-GB" sz="1800" b="0" baseline="0" dirty="0">
                          <a:solidFill>
                            <a:srgbClr val="333399"/>
                          </a:solidFill>
                          <a:latin typeface="Tahoma" panose="020B0604030504040204" pitchFamily="34" charset="0"/>
                          <a:ea typeface="Tahoma" panose="020B0604030504040204" pitchFamily="34" charset="0"/>
                          <a:cs typeface="Tahoma" panose="020B0604030504040204" pitchFamily="34" charset="0"/>
                        </a:rPr>
                        <a:t> your website, ensure a quick off meeting has taken place as well as payment to partners, etc.</a:t>
                      </a:r>
                      <a:endParaRPr lang="en-GB" sz="1800" b="0" dirty="0">
                        <a:solidFill>
                          <a:srgbClr val="333399"/>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370840">
                <a:tc>
                  <a:txBody>
                    <a:bodyPr/>
                    <a:lstStyle/>
                    <a:p>
                      <a:pPr algn="ctr"/>
                      <a:r>
                        <a:rPr lang="en-GB" dirty="0"/>
                        <a:t>At </a:t>
                      </a:r>
                      <a:r>
                        <a:rPr lang="en-GB" b="1" dirty="0"/>
                        <a:t>Mid term</a:t>
                      </a:r>
                    </a:p>
                  </a:txBody>
                  <a:tcPr/>
                </a:tc>
                <a:tc>
                  <a:txBody>
                    <a:bodyPr/>
                    <a:lstStyle/>
                    <a:p>
                      <a:r>
                        <a:rPr lang="en-GB" sz="1800" b="0" dirty="0">
                          <a:solidFill>
                            <a:srgbClr val="333399"/>
                          </a:solidFill>
                        </a:rPr>
                        <a:t>At progress report stage you will be provided with his/her</a:t>
                      </a:r>
                      <a:r>
                        <a:rPr lang="en-GB" sz="1800" b="0" baseline="0" dirty="0">
                          <a:solidFill>
                            <a:srgbClr val="333399"/>
                          </a:solidFill>
                        </a:rPr>
                        <a:t> detailed recommendations</a:t>
                      </a:r>
                      <a:endParaRPr lang="en-GB" sz="1800" b="0" dirty="0">
                        <a:solidFill>
                          <a:srgbClr val="333399"/>
                        </a:solidFill>
                      </a:endParaRPr>
                    </a:p>
                  </a:txBody>
                  <a:tcPr/>
                </a:tc>
                <a:extLst>
                  <a:ext uri="{0D108BD9-81ED-4DB2-BD59-A6C34878D82A}">
                    <a16:rowId xmlns:a16="http://schemas.microsoft.com/office/drawing/2014/main" val="10003"/>
                  </a:ext>
                </a:extLst>
              </a:tr>
              <a:tr h="370840">
                <a:tc>
                  <a:txBody>
                    <a:bodyPr/>
                    <a:lstStyle/>
                    <a:p>
                      <a:pPr algn="ctr"/>
                      <a:r>
                        <a:rPr lang="en-GB" b="1" dirty="0"/>
                        <a:t>6 months before </a:t>
                      </a:r>
                      <a:r>
                        <a:rPr lang="en-GB" dirty="0"/>
                        <a:t>project end</a:t>
                      </a:r>
                    </a:p>
                  </a:txBody>
                  <a:tcPr/>
                </a:tc>
                <a:tc>
                  <a:txBody>
                    <a:bodyPr/>
                    <a:lstStyle/>
                    <a:p>
                      <a:r>
                        <a:rPr lang="en-GB" sz="1800" b="0" dirty="0">
                          <a:solidFill>
                            <a:srgbClr val="333399"/>
                          </a:solidFill>
                        </a:rPr>
                        <a:t>The PO will ensure that all</a:t>
                      </a:r>
                      <a:r>
                        <a:rPr lang="en-GB" sz="1800" b="0" baseline="0" dirty="0">
                          <a:solidFill>
                            <a:srgbClr val="333399"/>
                          </a:solidFill>
                        </a:rPr>
                        <a:t> activities have been implemented, the equipment has been purchased and used, the partners have been paid.</a:t>
                      </a:r>
                      <a:endParaRPr lang="en-GB" sz="1800" b="0" dirty="0">
                        <a:solidFill>
                          <a:srgbClr val="333399"/>
                        </a:solidFill>
                      </a:endParaRPr>
                    </a:p>
                  </a:txBody>
                  <a:tcPr/>
                </a:tc>
                <a:extLst>
                  <a:ext uri="{0D108BD9-81ED-4DB2-BD59-A6C34878D82A}">
                    <a16:rowId xmlns:a16="http://schemas.microsoft.com/office/drawing/2014/main" val="10004"/>
                  </a:ext>
                </a:extLst>
              </a:tr>
              <a:tr h="370840">
                <a:tc>
                  <a:txBody>
                    <a:bodyPr/>
                    <a:lstStyle/>
                    <a:p>
                      <a:pPr algn="ctr"/>
                      <a:r>
                        <a:rPr lang="en-GB" b="1" dirty="0"/>
                        <a:t>After the end </a:t>
                      </a:r>
                      <a:r>
                        <a:rPr lang="en-GB" dirty="0"/>
                        <a:t>of the project </a:t>
                      </a:r>
                    </a:p>
                  </a:txBody>
                  <a:tcPr/>
                </a:tc>
                <a:tc>
                  <a:txBody>
                    <a:bodyPr/>
                    <a:lstStyle/>
                    <a:p>
                      <a:r>
                        <a:rPr lang="en-GB" sz="1800" b="0" dirty="0">
                          <a:solidFill>
                            <a:srgbClr val="333399"/>
                          </a:solidFill>
                        </a:rPr>
                        <a:t>In the context of</a:t>
                      </a:r>
                      <a:r>
                        <a:rPr lang="en-GB" sz="1800" b="0" baseline="0" dirty="0">
                          <a:solidFill>
                            <a:srgbClr val="333399"/>
                          </a:solidFill>
                        </a:rPr>
                        <a:t> your final report</a:t>
                      </a:r>
                      <a:endParaRPr lang="en-GB" sz="1800" b="0" dirty="0">
                        <a:solidFill>
                          <a:srgbClr val="333399"/>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833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bwMode="auto">
          <a:xfrm>
            <a:off x="4484948" y="6453336"/>
            <a:ext cx="936104" cy="404664"/>
          </a:xfrm>
          <a:prstGeom prst="rect">
            <a:avLst/>
          </a:prstGeom>
          <a:solidFill>
            <a:srgbClr val="0070C0"/>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800" b="1" i="1" kern="1200">
                <a:solidFill>
                  <a:schemeClr val="tx1"/>
                </a:solidFill>
                <a:latin typeface="Verdana Bold"/>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fr-BE" altLang="fr-FR" dirty="0">
                <a:solidFill>
                  <a:schemeClr val="bg1"/>
                </a:solidFill>
              </a:rPr>
              <a:t>Erasmus+</a:t>
            </a:r>
            <a:endParaRPr lang="en-GB" altLang="fr-FR" dirty="0">
              <a:solidFill>
                <a:schemeClr val="bg1"/>
              </a:solidFill>
            </a:endParaRPr>
          </a:p>
        </p:txBody>
      </p:sp>
      <p:sp>
        <p:nvSpPr>
          <p:cNvPr id="2" name="TextBox 1"/>
          <p:cNvSpPr txBox="1"/>
          <p:nvPr/>
        </p:nvSpPr>
        <p:spPr>
          <a:xfrm>
            <a:off x="3175238" y="1183332"/>
            <a:ext cx="3365024" cy="707886"/>
          </a:xfrm>
          <a:prstGeom prst="rect">
            <a:avLst/>
          </a:prstGeom>
          <a:noFill/>
        </p:spPr>
        <p:txBody>
          <a:bodyPr wrap="none" rtlCol="0">
            <a:spAutoFit/>
          </a:bodyPr>
          <a:lstStyle/>
          <a:p>
            <a:r>
              <a:rPr lang="en-GB" sz="4000" b="1" dirty="0">
                <a:solidFill>
                  <a:srgbClr val="333399"/>
                </a:solidFill>
              </a:rPr>
              <a:t>CBHE 2018</a:t>
            </a:r>
          </a:p>
        </p:txBody>
      </p:sp>
      <p:sp>
        <p:nvSpPr>
          <p:cNvPr id="4" name="TextBox 3"/>
          <p:cNvSpPr txBox="1"/>
          <p:nvPr/>
        </p:nvSpPr>
        <p:spPr>
          <a:xfrm>
            <a:off x="320136" y="1738015"/>
            <a:ext cx="9164688" cy="5032147"/>
          </a:xfrm>
          <a:prstGeom prst="rect">
            <a:avLst/>
          </a:prstGeom>
          <a:noFill/>
        </p:spPr>
        <p:txBody>
          <a:bodyPr wrap="none" rtlCol="0">
            <a:spAutoFit/>
          </a:bodyPr>
          <a:lstStyle/>
          <a:p>
            <a:pPr marL="0" lvl="1">
              <a:spcBef>
                <a:spcPts val="600"/>
              </a:spcBef>
              <a:spcAft>
                <a:spcPts val="600"/>
              </a:spcAft>
            </a:pPr>
            <a:r>
              <a:rPr lang="en-GB" sz="3600" b="1" kern="0" dirty="0">
                <a:solidFill>
                  <a:srgbClr val="002060"/>
                </a:solidFill>
                <a:latin typeface="Arial" panose="020B0604020202020204" pitchFamily="34" charset="0"/>
                <a:cs typeface="Arial" panose="020B0604020202020204" pitchFamily="34" charset="0"/>
              </a:rPr>
              <a:t>147 successful projects</a:t>
            </a:r>
          </a:p>
          <a:p>
            <a:pPr marL="285750" lvl="1" indent="-285750">
              <a:spcBef>
                <a:spcPts val="600"/>
              </a:spcBef>
              <a:spcAft>
                <a:spcPts val="600"/>
              </a:spcAft>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Involving  107 different countries</a:t>
            </a:r>
            <a:br>
              <a:rPr lang="en-GB" sz="2000" b="1" dirty="0">
                <a:solidFill>
                  <a:srgbClr val="002060"/>
                </a:solidFill>
                <a:latin typeface="Arial" panose="020B0604020202020204" pitchFamily="34" charset="0"/>
                <a:cs typeface="Arial" panose="020B0604020202020204" pitchFamily="34" charset="0"/>
              </a:rPr>
            </a:br>
            <a:r>
              <a:rPr lang="en-GB" sz="2000" dirty="0">
                <a:solidFill>
                  <a:srgbClr val="002060"/>
                </a:solidFill>
                <a:latin typeface="Arial" panose="020B0604020202020204" pitchFamily="34" charset="0"/>
                <a:cs typeface="Arial" panose="020B0604020202020204" pitchFamily="34" charset="0"/>
              </a:rPr>
              <a:t>(76 </a:t>
            </a:r>
            <a:r>
              <a:rPr lang="en-GB" sz="2000" dirty="0" err="1">
                <a:solidFill>
                  <a:srgbClr val="002060"/>
                </a:solidFill>
                <a:latin typeface="Arial" panose="020B0604020202020204" pitchFamily="34" charset="0"/>
                <a:cs typeface="Arial" panose="020B0604020202020204" pitchFamily="34" charset="0"/>
              </a:rPr>
              <a:t>Prtnr</a:t>
            </a:r>
            <a:r>
              <a:rPr lang="en-GB" sz="2000" dirty="0">
                <a:solidFill>
                  <a:srgbClr val="002060"/>
                </a:solidFill>
                <a:latin typeface="Arial" panose="020B0604020202020204" pitchFamily="34" charset="0"/>
                <a:cs typeface="Arial" panose="020B0604020202020204" pitchFamily="34" charset="0"/>
              </a:rPr>
              <a:t>. </a:t>
            </a:r>
            <a:r>
              <a:rPr lang="en-GB" sz="2000" dirty="0" err="1">
                <a:solidFill>
                  <a:srgbClr val="002060"/>
                </a:solidFill>
                <a:latin typeface="Arial" panose="020B0604020202020204" pitchFamily="34" charset="0"/>
                <a:cs typeface="Arial" panose="020B0604020202020204" pitchFamily="34" charset="0"/>
              </a:rPr>
              <a:t>Ctry</a:t>
            </a:r>
            <a:r>
              <a:rPr lang="en-GB" sz="2000" dirty="0">
                <a:solidFill>
                  <a:srgbClr val="002060"/>
                </a:solidFill>
                <a:latin typeface="Arial" panose="020B0604020202020204" pitchFamily="34" charset="0"/>
                <a:cs typeface="Arial" panose="020B0604020202020204" pitchFamily="34" charset="0"/>
              </a:rPr>
              <a:t> vs 32 </a:t>
            </a:r>
            <a:r>
              <a:rPr lang="en-GB" sz="2000" dirty="0" err="1">
                <a:solidFill>
                  <a:srgbClr val="002060"/>
                </a:solidFill>
                <a:latin typeface="Arial" panose="020B0604020202020204" pitchFamily="34" charset="0"/>
                <a:cs typeface="Arial" panose="020B0604020202020204" pitchFamily="34" charset="0"/>
              </a:rPr>
              <a:t>Prog</a:t>
            </a:r>
            <a:r>
              <a:rPr lang="en-GB" sz="2000" dirty="0">
                <a:solidFill>
                  <a:srgbClr val="002060"/>
                </a:solidFill>
                <a:latin typeface="Arial" panose="020B0604020202020204" pitchFamily="34" charset="0"/>
                <a:cs typeface="Arial" panose="020B0604020202020204" pitchFamily="34" charset="0"/>
              </a:rPr>
              <a:t>. </a:t>
            </a:r>
            <a:r>
              <a:rPr lang="en-GB" sz="2000" dirty="0" err="1">
                <a:solidFill>
                  <a:srgbClr val="002060"/>
                </a:solidFill>
                <a:latin typeface="Arial" panose="020B0604020202020204" pitchFamily="34" charset="0"/>
                <a:cs typeface="Arial" panose="020B0604020202020204" pitchFamily="34" charset="0"/>
              </a:rPr>
              <a:t>Ctry</a:t>
            </a:r>
            <a:r>
              <a:rPr lang="en-GB" sz="2000" dirty="0">
                <a:solidFill>
                  <a:srgbClr val="002060"/>
                </a:solidFill>
                <a:latin typeface="Arial" panose="020B0604020202020204" pitchFamily="34" charset="0"/>
                <a:cs typeface="Arial" panose="020B0604020202020204" pitchFamily="34" charset="0"/>
              </a:rPr>
              <a:t>.)</a:t>
            </a:r>
            <a:endParaRPr lang="en-GB" sz="2000" b="1" dirty="0">
              <a:solidFill>
                <a:srgbClr val="002060"/>
              </a:solidFill>
              <a:latin typeface="Arial" panose="020B0604020202020204" pitchFamily="34" charset="0"/>
              <a:cs typeface="Arial" panose="020B0604020202020204" pitchFamily="34" charset="0"/>
            </a:endParaRPr>
          </a:p>
          <a:p>
            <a:pPr marL="285750" lvl="1" indent="-285750">
              <a:spcBef>
                <a:spcPts val="600"/>
              </a:spcBef>
              <a:spcAft>
                <a:spcPts val="600"/>
              </a:spcAft>
              <a:buFont typeface="Arial" panose="020B0604020202020204" pitchFamily="34" charset="0"/>
              <a:buChar char="•"/>
            </a:pPr>
            <a:r>
              <a:rPr lang="en-GB" sz="2000" b="1" kern="0" dirty="0">
                <a:solidFill>
                  <a:srgbClr val="002060"/>
                </a:solidFill>
                <a:latin typeface="Arial" panose="020B0604020202020204" pitchFamily="34" charset="0"/>
                <a:cs typeface="Arial" panose="020B0604020202020204" pitchFamily="34" charset="0"/>
              </a:rPr>
              <a:t>Distributed in 133 JPs </a:t>
            </a:r>
            <a:r>
              <a:rPr lang="en-GB" sz="2000" dirty="0">
                <a:solidFill>
                  <a:srgbClr val="002060"/>
                </a:solidFill>
                <a:latin typeface="Arial" panose="020B0604020202020204" pitchFamily="34" charset="0"/>
                <a:cs typeface="Arial" panose="020B0604020202020204" pitchFamily="34" charset="0"/>
              </a:rPr>
              <a:t>and </a:t>
            </a:r>
            <a:r>
              <a:rPr lang="en-GB" sz="2000" b="1" dirty="0">
                <a:solidFill>
                  <a:srgbClr val="002060"/>
                </a:solidFill>
                <a:latin typeface="Arial" panose="020B0604020202020204" pitchFamily="34" charset="0"/>
                <a:cs typeface="Arial" panose="020B0604020202020204" pitchFamily="34" charset="0"/>
              </a:rPr>
              <a:t>14 S</a:t>
            </a:r>
            <a:r>
              <a:rPr lang="en-GB" sz="2000" b="1" kern="0" dirty="0">
                <a:solidFill>
                  <a:srgbClr val="002060"/>
                </a:solidFill>
                <a:latin typeface="Arial" panose="020B0604020202020204" pitchFamily="34" charset="0"/>
                <a:cs typeface="Arial" panose="020B0604020202020204" pitchFamily="34" charset="0"/>
              </a:rPr>
              <a:t>Ps</a:t>
            </a:r>
          </a:p>
          <a:p>
            <a:pPr marL="285750" lvl="1" indent="-285750">
              <a:spcBef>
                <a:spcPts val="600"/>
              </a:spcBef>
              <a:spcAft>
                <a:spcPts val="600"/>
              </a:spcAft>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They will work at </a:t>
            </a:r>
          </a:p>
          <a:p>
            <a:pPr marL="742950" lvl="2" indent="-285750">
              <a:spcBef>
                <a:spcPts val="600"/>
              </a:spcBef>
              <a:spcAft>
                <a:spcPts val="600"/>
              </a:spcAft>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National level  (61)</a:t>
            </a:r>
            <a:r>
              <a:rPr lang="en-GB" sz="2000" dirty="0">
                <a:solidFill>
                  <a:srgbClr val="002060"/>
                </a:solidFill>
                <a:latin typeface="Arial" panose="020B0604020202020204" pitchFamily="34" charset="0"/>
                <a:cs typeface="Arial" panose="020B0604020202020204" pitchFamily="34" charset="0"/>
              </a:rPr>
              <a:t> </a:t>
            </a:r>
          </a:p>
          <a:p>
            <a:pPr marL="742950" lvl="2" indent="-285750">
              <a:spcBef>
                <a:spcPts val="600"/>
              </a:spcBef>
              <a:spcAft>
                <a:spcPts val="600"/>
              </a:spcAft>
              <a:buFont typeface="Arial" panose="020B0604020202020204" pitchFamily="34" charset="0"/>
              <a:buChar char="•"/>
            </a:pPr>
            <a:r>
              <a:rPr lang="en-GB" sz="2000" b="1" kern="0" dirty="0">
                <a:solidFill>
                  <a:srgbClr val="002060"/>
                </a:solidFill>
                <a:latin typeface="Arial" panose="020B0604020202020204" pitchFamily="34" charset="0"/>
                <a:cs typeface="Arial" panose="020B0604020202020204" pitchFamily="34" charset="0"/>
              </a:rPr>
              <a:t>Regional level ( 69)</a:t>
            </a:r>
          </a:p>
          <a:p>
            <a:pPr marL="742950" lvl="2" indent="-285750">
              <a:spcBef>
                <a:spcPts val="600"/>
              </a:spcBef>
              <a:spcAft>
                <a:spcPts val="600"/>
              </a:spcAft>
              <a:buFont typeface="Arial" panose="020B0604020202020204" pitchFamily="34" charset="0"/>
              <a:buChar char="•"/>
            </a:pPr>
            <a:r>
              <a:rPr lang="en-GB" sz="2000" b="1" kern="0" dirty="0">
                <a:solidFill>
                  <a:srgbClr val="002060"/>
                </a:solidFill>
                <a:latin typeface="Arial" panose="020B0604020202020204" pitchFamily="34" charset="0"/>
                <a:cs typeface="Arial" panose="020B0604020202020204" pitchFamily="34" charset="0"/>
              </a:rPr>
              <a:t>Cross-regional level (17)</a:t>
            </a:r>
            <a:endParaRPr lang="en-GB" sz="2000" kern="0" dirty="0">
              <a:solidFill>
                <a:srgbClr val="002060"/>
              </a:solidFill>
              <a:latin typeface="Arial" panose="020B0604020202020204" pitchFamily="34" charset="0"/>
              <a:cs typeface="Arial" panose="020B0604020202020204" pitchFamily="34" charset="0"/>
            </a:endParaRPr>
          </a:p>
          <a:p>
            <a:pPr marL="285750" lvl="1" indent="-285750">
              <a:spcBef>
                <a:spcPts val="600"/>
              </a:spcBef>
              <a:spcAft>
                <a:spcPts val="600"/>
              </a:spcAft>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44 </a:t>
            </a:r>
            <a:r>
              <a:rPr lang="en-GB" sz="2000" dirty="0">
                <a:solidFill>
                  <a:srgbClr val="002060"/>
                </a:solidFill>
                <a:latin typeface="Arial" panose="020B0604020202020204" pitchFamily="34" charset="0"/>
                <a:cs typeface="Arial" panose="020B0604020202020204" pitchFamily="34" charset="0"/>
              </a:rPr>
              <a:t>(30%) are </a:t>
            </a:r>
            <a:r>
              <a:rPr lang="en-GB" sz="2000" b="1" dirty="0">
                <a:solidFill>
                  <a:srgbClr val="002060"/>
                </a:solidFill>
                <a:latin typeface="Arial" panose="020B0604020202020204" pitchFamily="34" charset="0"/>
                <a:cs typeface="Arial" panose="020B0604020202020204" pitchFamily="34" charset="0"/>
              </a:rPr>
              <a:t>coordinated by </a:t>
            </a:r>
            <a:r>
              <a:rPr lang="en-GB" sz="2000" b="1" kern="0" dirty="0">
                <a:solidFill>
                  <a:srgbClr val="002060"/>
                </a:solidFill>
                <a:latin typeface="Arial" panose="020B0604020202020204" pitchFamily="34" charset="0"/>
                <a:cs typeface="Arial" panose="020B0604020202020204" pitchFamily="34" charset="0"/>
              </a:rPr>
              <a:t>Partner Country universities </a:t>
            </a:r>
            <a:r>
              <a:rPr lang="en-GB" sz="2000" kern="0" dirty="0">
                <a:solidFill>
                  <a:srgbClr val="002060"/>
                </a:solidFill>
                <a:latin typeface="Arial" panose="020B0604020202020204" pitchFamily="34" charset="0"/>
                <a:cs typeface="Arial" panose="020B0604020202020204" pitchFamily="34" charset="0"/>
              </a:rPr>
              <a:t>(+29% vs 2017)</a:t>
            </a:r>
            <a:endParaRPr lang="en-GB" sz="2000" dirty="0">
              <a:solidFill>
                <a:srgbClr val="002060"/>
              </a:solidFill>
              <a:latin typeface="Arial" panose="020B0604020202020204" pitchFamily="34" charset="0"/>
              <a:cs typeface="Arial" panose="020B0604020202020204" pitchFamily="34" charset="0"/>
            </a:endParaRPr>
          </a:p>
          <a:p>
            <a:pPr marL="285750" lvl="1" indent="-285750">
              <a:spcBef>
                <a:spcPts val="600"/>
              </a:spcBef>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Each project involve approx. </a:t>
            </a:r>
            <a:r>
              <a:rPr lang="en-GB" sz="2000" b="1" dirty="0">
                <a:solidFill>
                  <a:srgbClr val="002060"/>
                </a:solidFill>
                <a:latin typeface="Arial" panose="020B0604020202020204" pitchFamily="34" charset="0"/>
                <a:cs typeface="Arial" panose="020B0604020202020204" pitchFamily="34" charset="0"/>
              </a:rPr>
              <a:t>12 partners </a:t>
            </a:r>
            <a:r>
              <a:rPr lang="en-GB" sz="2000" dirty="0">
                <a:solidFill>
                  <a:srgbClr val="002060"/>
                </a:solidFill>
                <a:latin typeface="Arial" panose="020B0604020202020204" pitchFamily="34" charset="0"/>
                <a:cs typeface="Arial" panose="020B0604020202020204" pitchFamily="34" charset="0"/>
              </a:rPr>
              <a:t>in average (max. 24)</a:t>
            </a:r>
          </a:p>
          <a:p>
            <a:endParaRPr lang="en-GB" sz="2000" dirty="0">
              <a:solidFill>
                <a:srgbClr val="00206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5856" y="2389633"/>
            <a:ext cx="4074894" cy="2696718"/>
          </a:xfrm>
          <a:prstGeom prst="rect">
            <a:avLst/>
          </a:prstGeom>
        </p:spPr>
      </p:pic>
    </p:spTree>
    <p:extLst>
      <p:ext uri="{BB962C8B-B14F-4D97-AF65-F5344CB8AC3E}">
        <p14:creationId xmlns:p14="http://schemas.microsoft.com/office/powerpoint/2010/main" val="158752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2600" y="1727200"/>
            <a:ext cx="9131300" cy="4823725"/>
          </a:xfrm>
        </p:spPr>
        <p:txBody>
          <a:bodyPr/>
          <a:lstStyle/>
          <a:p>
            <a:pPr marL="0" indent="0">
              <a:buFontTx/>
              <a:buNone/>
              <a:defRPr/>
            </a:pPr>
            <a:r>
              <a:rPr lang="en-GB" sz="2000" b="1" dirty="0">
                <a:latin typeface="Tahoma" panose="020B0604030504040204" pitchFamily="34" charset="0"/>
                <a:ea typeface="Tahoma" panose="020B0604030504040204" pitchFamily="34" charset="0"/>
                <a:cs typeface="Tahoma" panose="020B0604030504040204" pitchFamily="34" charset="0"/>
              </a:rPr>
              <a:t>Aim of Field Monitoring</a:t>
            </a:r>
          </a:p>
          <a:p>
            <a:pPr lvl="1">
              <a:buClr>
                <a:srgbClr val="006C92"/>
              </a:buClr>
              <a:buFont typeface="Wingdings" charset="2"/>
              <a:buChar char="Ø"/>
              <a:defRPr/>
            </a:pPr>
            <a:r>
              <a:rPr lang="en-GB" sz="2000" dirty="0">
                <a:latin typeface="Tahoma" panose="020B0604030504040204" pitchFamily="34" charset="0"/>
                <a:ea typeface="Tahoma" panose="020B0604030504040204" pitchFamily="34" charset="0"/>
                <a:cs typeface="Tahoma" panose="020B0604030504040204" pitchFamily="34" charset="0"/>
              </a:rPr>
              <a:t>Check that the project advances </a:t>
            </a:r>
            <a:r>
              <a:rPr lang="en-GB" sz="2000" b="1" dirty="0">
                <a:latin typeface="Tahoma" panose="020B0604030504040204" pitchFamily="34" charset="0"/>
                <a:ea typeface="Tahoma" panose="020B0604030504040204" pitchFamily="34" charset="0"/>
                <a:cs typeface="Tahoma" panose="020B0604030504040204" pitchFamily="34" charset="0"/>
              </a:rPr>
              <a:t>according to the work plan</a:t>
            </a:r>
          </a:p>
          <a:p>
            <a:pPr lvl="1">
              <a:buClr>
                <a:srgbClr val="006C92"/>
              </a:buClr>
              <a:buFont typeface="Wingdings" charset="2"/>
              <a:buChar char="Ø"/>
              <a:defRPr/>
            </a:pPr>
            <a:r>
              <a:rPr lang="en-GB" sz="2000" dirty="0">
                <a:latin typeface="Tahoma" panose="020B0604030504040204" pitchFamily="34" charset="0"/>
                <a:ea typeface="Tahoma" panose="020B0604030504040204" pitchFamily="34" charset="0"/>
                <a:cs typeface="Tahoma" panose="020B0604030504040204" pitchFamily="34" charset="0"/>
              </a:rPr>
              <a:t>Check that </a:t>
            </a:r>
            <a:r>
              <a:rPr lang="en-GB" sz="2000" b="1" dirty="0">
                <a:latin typeface="Tahoma" panose="020B0604030504040204" pitchFamily="34" charset="0"/>
                <a:ea typeface="Tahoma" panose="020B0604030504040204" pitchFamily="34" charset="0"/>
                <a:cs typeface="Tahoma" panose="020B0604030504040204" pitchFamily="34" charset="0"/>
              </a:rPr>
              <a:t>partners are fully involved </a:t>
            </a:r>
            <a:r>
              <a:rPr lang="en-GB" sz="2000" dirty="0">
                <a:latin typeface="Tahoma" panose="020B0604030504040204" pitchFamily="34" charset="0"/>
                <a:ea typeface="Tahoma" panose="020B0604030504040204" pitchFamily="34" charset="0"/>
                <a:cs typeface="Tahoma" panose="020B0604030504040204" pitchFamily="34" charset="0"/>
              </a:rPr>
              <a:t>in the project</a:t>
            </a:r>
          </a:p>
          <a:p>
            <a:pPr lvl="1">
              <a:spcAft>
                <a:spcPts val="0"/>
              </a:spcAft>
              <a:buClr>
                <a:srgbClr val="006C92"/>
              </a:buClr>
              <a:buFont typeface="Wingdings" charset="2"/>
              <a:buChar char="Ø"/>
              <a:defRPr/>
            </a:pPr>
            <a:r>
              <a:rPr lang="en-GB" sz="2000" b="1" dirty="0">
                <a:latin typeface="Tahoma" panose="020B0604030504040204" pitchFamily="34" charset="0"/>
                <a:ea typeface="Tahoma" panose="020B0604030504040204" pitchFamily="34" charset="0"/>
                <a:cs typeface="Tahoma" panose="020B0604030504040204" pitchFamily="34" charset="0"/>
              </a:rPr>
              <a:t>Prevent problems </a:t>
            </a:r>
            <a:r>
              <a:rPr lang="en-GB" sz="2000" dirty="0">
                <a:latin typeface="Tahoma" panose="020B0604030504040204" pitchFamily="34" charset="0"/>
                <a:ea typeface="Tahoma" panose="020B0604030504040204" pitchFamily="34" charset="0"/>
                <a:cs typeface="Tahoma" panose="020B0604030504040204" pitchFamily="34" charset="0"/>
              </a:rPr>
              <a:t>due to weak project implementation (</a:t>
            </a:r>
            <a:r>
              <a:rPr lang="en-GB" sz="2000" i="1" dirty="0">
                <a:latin typeface="Tahoma" panose="020B0604030504040204" pitchFamily="34" charset="0"/>
                <a:ea typeface="Tahoma" panose="020B0604030504040204" pitchFamily="34" charset="0"/>
                <a:cs typeface="Tahoma" panose="020B0604030504040204" pitchFamily="34" charset="0"/>
              </a:rPr>
              <a:t>penalties!</a:t>
            </a:r>
            <a:r>
              <a:rPr lang="en-GB" sz="2000" dirty="0">
                <a:latin typeface="Tahoma" panose="020B0604030504040204" pitchFamily="34" charset="0"/>
                <a:ea typeface="Tahoma" panose="020B0604030504040204" pitchFamily="34" charset="0"/>
                <a:cs typeface="Tahoma" panose="020B0604030504040204" pitchFamily="34" charset="0"/>
              </a:rPr>
              <a:t>)</a:t>
            </a:r>
          </a:p>
          <a:p>
            <a:pPr lvl="1">
              <a:spcAft>
                <a:spcPts val="600"/>
              </a:spcAft>
              <a:buClr>
                <a:srgbClr val="006C92"/>
              </a:buClr>
              <a:buFont typeface="Wingdings" charset="2"/>
              <a:buChar char="Ø"/>
              <a:defRPr/>
            </a:pPr>
            <a:r>
              <a:rPr lang="en-GB" sz="2000" dirty="0">
                <a:latin typeface="Tahoma" panose="020B0604030504040204" pitchFamily="34" charset="0"/>
                <a:ea typeface="Tahoma" panose="020B0604030504040204" pitchFamily="34" charset="0"/>
                <a:cs typeface="Tahoma" panose="020B0604030504040204" pitchFamily="34" charset="0"/>
              </a:rPr>
              <a:t>Special emphasis on the </a:t>
            </a:r>
            <a:r>
              <a:rPr lang="en-GB" sz="2000" b="1" dirty="0">
                <a:latin typeface="Tahoma" panose="020B0604030504040204" pitchFamily="34" charset="0"/>
                <a:ea typeface="Tahoma" panose="020B0604030504040204" pitchFamily="34" charset="0"/>
                <a:cs typeface="Tahoma" panose="020B0604030504040204" pitchFamily="34" charset="0"/>
              </a:rPr>
              <a:t>visibility</a:t>
            </a:r>
            <a:r>
              <a:rPr lang="en-GB" sz="2000" dirty="0">
                <a:latin typeface="Tahoma" panose="020B0604030504040204" pitchFamily="34" charset="0"/>
                <a:ea typeface="Tahoma" panose="020B0604030504040204" pitchFamily="34" charset="0"/>
                <a:cs typeface="Tahoma" panose="020B0604030504040204" pitchFamily="34" charset="0"/>
              </a:rPr>
              <a:t> / </a:t>
            </a:r>
            <a:r>
              <a:rPr lang="en-GB" sz="2000" b="1" dirty="0">
                <a:latin typeface="Tahoma" panose="020B0604030504040204" pitchFamily="34" charset="0"/>
                <a:ea typeface="Tahoma" panose="020B0604030504040204" pitchFamily="34" charset="0"/>
                <a:cs typeface="Tahoma" panose="020B0604030504040204" pitchFamily="34" charset="0"/>
              </a:rPr>
              <a:t>sustainability/impact</a:t>
            </a:r>
            <a:r>
              <a:rPr lang="en-GB" sz="2000" dirty="0">
                <a:latin typeface="Tahoma" panose="020B0604030504040204" pitchFamily="34" charset="0"/>
                <a:ea typeface="Tahoma" panose="020B0604030504040204" pitchFamily="34" charset="0"/>
                <a:cs typeface="Tahoma" panose="020B0604030504040204" pitchFamily="34" charset="0"/>
              </a:rPr>
              <a:t> of the project results in the partner country(/-</a:t>
            </a:r>
            <a:r>
              <a:rPr lang="en-GB" sz="2000" dirty="0" err="1">
                <a:latin typeface="Tahoma" panose="020B0604030504040204" pitchFamily="34" charset="0"/>
                <a:ea typeface="Tahoma" panose="020B0604030504040204" pitchFamily="34" charset="0"/>
                <a:cs typeface="Tahoma" panose="020B0604030504040204" pitchFamily="34" charset="0"/>
              </a:rPr>
              <a:t>ies</a:t>
            </a:r>
            <a:r>
              <a:rPr lang="en-GB" sz="2000" dirty="0">
                <a:latin typeface="Tahoma" panose="020B0604030504040204" pitchFamily="34" charset="0"/>
                <a:ea typeface="Tahoma" panose="020B0604030504040204" pitchFamily="34" charset="0"/>
                <a:cs typeface="Tahoma" panose="020B0604030504040204" pitchFamily="34" charset="0"/>
              </a:rPr>
              <a:t>)</a:t>
            </a:r>
          </a:p>
          <a:p>
            <a:pPr marL="0" indent="0">
              <a:buFontTx/>
              <a:buNone/>
              <a:defRPr/>
            </a:pPr>
            <a:r>
              <a:rPr lang="en-GB" sz="2000" b="1" dirty="0">
                <a:latin typeface="Tahoma" panose="020B0604030504040204" pitchFamily="34" charset="0"/>
                <a:ea typeface="Tahoma" panose="020B0604030504040204" pitchFamily="34" charset="0"/>
                <a:cs typeface="Tahoma" panose="020B0604030504040204" pitchFamily="34" charset="0"/>
              </a:rPr>
              <a:t>Format</a:t>
            </a:r>
          </a:p>
          <a:p>
            <a:pPr lvl="1">
              <a:buClr>
                <a:srgbClr val="006C92"/>
              </a:buClr>
              <a:buFont typeface="Wingdings" charset="2"/>
              <a:buChar char="Ø"/>
              <a:defRPr/>
            </a:pPr>
            <a:r>
              <a:rPr lang="en-GB" sz="2000" dirty="0">
                <a:latin typeface="Tahoma" panose="020B0604030504040204" pitchFamily="34" charset="0"/>
                <a:ea typeface="Tahoma" panose="020B0604030504040204" pitchFamily="34" charset="0"/>
                <a:cs typeface="Tahoma" panose="020B0604030504040204" pitchFamily="34" charset="0"/>
              </a:rPr>
              <a:t>Conducted by </a:t>
            </a:r>
            <a:r>
              <a:rPr lang="en-GB" sz="2000" b="1" dirty="0">
                <a:latin typeface="Tahoma" panose="020B0604030504040204" pitchFamily="34" charset="0"/>
                <a:ea typeface="Tahoma" panose="020B0604030504040204" pitchFamily="34" charset="0"/>
                <a:cs typeface="Tahoma" panose="020B0604030504040204" pitchFamily="34" charset="0"/>
              </a:rPr>
              <a:t>EACEA / NEO / EU Delegation</a:t>
            </a:r>
          </a:p>
          <a:p>
            <a:pPr lvl="1">
              <a:buClr>
                <a:srgbClr val="006C92"/>
              </a:buClr>
              <a:buFont typeface="Wingdings" charset="2"/>
              <a:buChar char="Ø"/>
              <a:defRPr/>
            </a:pPr>
            <a:r>
              <a:rPr lang="en-GB" sz="2000" dirty="0">
                <a:latin typeface="Tahoma" panose="020B0604030504040204" pitchFamily="34" charset="0"/>
                <a:ea typeface="Tahoma" panose="020B0604030504040204" pitchFamily="34" charset="0"/>
                <a:cs typeface="Tahoma" panose="020B0604030504040204" pitchFamily="34" charset="0"/>
              </a:rPr>
              <a:t>At </a:t>
            </a:r>
            <a:r>
              <a:rPr lang="en-GB" sz="2000" dirty="0" err="1">
                <a:latin typeface="Tahoma" panose="020B0604030504040204" pitchFamily="34" charset="0"/>
                <a:ea typeface="Tahoma" panose="020B0604030504040204" pitchFamily="34" charset="0"/>
                <a:cs typeface="Tahoma" panose="020B0604030504040204" pitchFamily="34" charset="0"/>
              </a:rPr>
              <a:t>coord</a:t>
            </a:r>
            <a:r>
              <a:rPr lang="en-GB" sz="2000" dirty="0">
                <a:latin typeface="Tahoma" panose="020B0604030504040204" pitchFamily="34" charset="0"/>
                <a:ea typeface="Tahoma" panose="020B0604030504040204" pitchFamily="34" charset="0"/>
                <a:cs typeface="Tahoma" panose="020B0604030504040204" pitchFamily="34" charset="0"/>
              </a:rPr>
              <a:t>. HEI / at Partner Country partner / during consortium meeting</a:t>
            </a:r>
          </a:p>
          <a:p>
            <a:pPr lvl="1">
              <a:buClr>
                <a:srgbClr val="006C92"/>
              </a:buClr>
              <a:buFont typeface="Wingdings" charset="2"/>
              <a:buChar char="Ø"/>
              <a:defRPr/>
            </a:pPr>
            <a:r>
              <a:rPr lang="en-GB" sz="2000" b="1" dirty="0">
                <a:latin typeface="Tahoma" panose="020B0604030504040204" pitchFamily="34" charset="0"/>
                <a:ea typeface="Tahoma" panose="020B0604030504040204" pitchFamily="34" charset="0"/>
                <a:cs typeface="Tahoma" panose="020B0604030504040204" pitchFamily="34" charset="0"/>
              </a:rPr>
              <a:t>Interview of project actors / visit premises </a:t>
            </a:r>
            <a:r>
              <a:rPr lang="en-GB" sz="2000" dirty="0">
                <a:latin typeface="Tahoma" panose="020B0604030504040204" pitchFamily="34" charset="0"/>
                <a:ea typeface="Tahoma" panose="020B0604030504040204" pitchFamily="34" charset="0"/>
                <a:cs typeface="Tahoma" panose="020B0604030504040204" pitchFamily="34" charset="0"/>
              </a:rPr>
              <a:t>(/equipment)</a:t>
            </a:r>
          </a:p>
          <a:p>
            <a:pPr lvl="1">
              <a:buClr>
                <a:srgbClr val="006C92"/>
              </a:buClr>
              <a:buFont typeface="Wingdings" charset="2"/>
              <a:buChar char="Ø"/>
              <a:defRPr/>
            </a:pPr>
            <a:r>
              <a:rPr lang="en-GB" sz="2000" b="1" dirty="0">
                <a:latin typeface="Tahoma" panose="020B0604030504040204" pitchFamily="34" charset="0"/>
                <a:ea typeface="Tahoma" panose="020B0604030504040204" pitchFamily="34" charset="0"/>
                <a:cs typeface="Tahoma" panose="020B0604030504040204" pitchFamily="34" charset="0"/>
              </a:rPr>
              <a:t>Recommendations</a:t>
            </a:r>
            <a:r>
              <a:rPr lang="en-GB" sz="2000" dirty="0">
                <a:latin typeface="Tahoma" panose="020B0604030504040204" pitchFamily="34" charset="0"/>
                <a:ea typeface="Tahoma" panose="020B0604030504040204" pitchFamily="34" charset="0"/>
                <a:cs typeface="Tahoma" panose="020B0604030504040204" pitchFamily="34" charset="0"/>
              </a:rPr>
              <a:t> by EACEA to the partnership</a:t>
            </a:r>
          </a:p>
          <a:p>
            <a:pPr marL="0" lvl="1" indent="0">
              <a:spcAft>
                <a:spcPts val="600"/>
              </a:spcAft>
              <a:buClr>
                <a:srgbClr val="006C92"/>
              </a:buClr>
              <a:buNone/>
              <a:defRPr/>
            </a:pPr>
            <a:endParaRPr lang="en-GB" sz="1100" b="1" dirty="0">
              <a:latin typeface="Tahoma" panose="020B0604030504040204" pitchFamily="34" charset="0"/>
              <a:ea typeface="Tahoma" panose="020B0604030504040204" pitchFamily="34" charset="0"/>
              <a:cs typeface="Tahoma" panose="020B0604030504040204" pitchFamily="34" charset="0"/>
            </a:endParaRPr>
          </a:p>
          <a:p>
            <a:pPr marL="0" lvl="1" indent="0">
              <a:spcAft>
                <a:spcPts val="600"/>
              </a:spcAft>
              <a:buClr>
                <a:srgbClr val="006C92"/>
              </a:buClr>
              <a:buNone/>
              <a:defRPr/>
            </a:pPr>
            <a:r>
              <a:rPr lang="en-GB" sz="2000" dirty="0">
                <a:latin typeface="Tahoma" panose="020B0604030504040204" pitchFamily="34" charset="0"/>
                <a:ea typeface="Tahoma" panose="020B0604030504040204" pitchFamily="34" charset="0"/>
                <a:cs typeface="Tahoma" panose="020B0604030504040204" pitchFamily="34" charset="0"/>
              </a:rPr>
              <a:t>Please note that the monitoring intensity is based on a </a:t>
            </a: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"risk assessment"</a:t>
            </a:r>
          </a:p>
          <a:p>
            <a:pPr marL="0" indent="0">
              <a:spcAft>
                <a:spcPts val="600"/>
              </a:spcAft>
              <a:buClr>
                <a:srgbClr val="006C92"/>
              </a:buClr>
              <a:buFontTx/>
              <a:buNone/>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defRPr/>
            </a:pPr>
            <a:endParaRPr lang="en-GB" sz="2000" b="1" dirty="0">
              <a:ea typeface="MS PGothic" charset="0"/>
            </a:endParaRPr>
          </a:p>
        </p:txBody>
      </p:sp>
      <p:sp>
        <p:nvSpPr>
          <p:cNvPr id="8" name="Title 4"/>
          <p:cNvSpPr txBox="1">
            <a:spLocks noGrp="1"/>
          </p:cNvSpPr>
          <p:nvPr>
            <p:ph type="title"/>
          </p:nvPr>
        </p:nvSpPr>
        <p:spPr>
          <a:xfrm>
            <a:off x="180975" y="1082675"/>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FR" dirty="0">
                <a:solidFill>
                  <a:srgbClr val="336699"/>
                </a:solidFill>
                <a:latin typeface="Tahoma" panose="020B0604030504040204" pitchFamily="34" charset="0"/>
                <a:ea typeface="Tahoma" panose="020B0604030504040204" pitchFamily="34" charset="0"/>
                <a:cs typeface="Tahoma" panose="020B0604030504040204" pitchFamily="34" charset="0"/>
              </a:rPr>
              <a:t>EACEA FIELD MONITORING</a:t>
            </a:r>
            <a:endParaRPr lang="fr-BE"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881F58D7-0E39-4A4D-AFAD-4DE3974F83D9}" type="slidenum">
              <a:rPr lang="en-GB" smtClean="0"/>
              <a:pPr>
                <a:defRPr/>
              </a:pPr>
              <a:t>30</a:t>
            </a:fld>
            <a:endParaRPr lang="en-GB"/>
          </a:p>
        </p:txBody>
      </p:sp>
    </p:spTree>
    <p:extLst>
      <p:ext uri="{BB962C8B-B14F-4D97-AF65-F5344CB8AC3E}">
        <p14:creationId xmlns:p14="http://schemas.microsoft.com/office/powerpoint/2010/main" val="2901238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62BE30D2-336E-4B39-B45B-98A166B62C6F}" type="slidenum">
              <a:rPr lang="en-GB" altLang="en-US" sz="1200" smtClean="0">
                <a:solidFill>
                  <a:srgbClr val="808080"/>
                </a:solidFill>
              </a:rPr>
              <a:pPr eaLnBrk="1" hangingPunct="1">
                <a:spcBef>
                  <a:spcPct val="0"/>
                </a:spcBef>
                <a:defRPr/>
              </a:pPr>
              <a:t>31</a:t>
            </a:fld>
            <a:endParaRPr lang="en-GB" altLang="en-US" sz="1200">
              <a:solidFill>
                <a:srgbClr val="808080"/>
              </a:solidFill>
            </a:endParaRPr>
          </a:p>
        </p:txBody>
      </p:sp>
      <p:pic>
        <p:nvPicPr>
          <p:cNvPr id="3072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283" y="-1"/>
            <a:ext cx="10266363"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y 2"/>
          <p:cNvSpPr/>
          <p:nvPr/>
        </p:nvSpPr>
        <p:spPr bwMode="auto">
          <a:xfrm>
            <a:off x="1965227" y="1214635"/>
            <a:ext cx="5380464" cy="4715301"/>
          </a:xfrm>
          <a:prstGeom prst="mathMultiply">
            <a:avLst/>
          </a:prstGeom>
          <a:solidFill>
            <a:srgbClr val="FF0000">
              <a:alpha val="32000"/>
            </a:srgbClr>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60475"/>
            <a:ext cx="9474200" cy="663575"/>
          </a:xfrm>
        </p:spPr>
        <p:txBody>
          <a:bodyPr/>
          <a:lstStyle/>
          <a:p>
            <a:pPr algn="ctr">
              <a:defRPr/>
            </a:pPr>
            <a:br>
              <a:rPr lang="fr-BE" dirty="0">
                <a:solidFill>
                  <a:srgbClr val="9A001D"/>
                </a:solidFill>
                <a:effectLst>
                  <a:outerShdw blurRad="38100" dist="38100" dir="2700000" algn="tl">
                    <a:srgbClr val="C0C0C0"/>
                  </a:outerShdw>
                </a:effectLst>
              </a:rPr>
            </a:br>
            <a:r>
              <a:rPr lang="fr-BE" dirty="0">
                <a:latin typeface="Tahoma" panose="020B0604030504040204" pitchFamily="34" charset="0"/>
                <a:ea typeface="Tahoma" panose="020B0604030504040204" pitchFamily="34" charset="0"/>
                <a:cs typeface="Tahoma" panose="020B0604030504040204" pitchFamily="34" charset="0"/>
              </a:rPr>
              <a:t>QUESTION NOT ANSWERED?</a:t>
            </a:r>
            <a:br>
              <a:rPr lang="en-GB" dirty="0">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7347" name="Content Placeholder 2"/>
          <p:cNvSpPr>
            <a:spLocks noGrp="1"/>
          </p:cNvSpPr>
          <p:nvPr>
            <p:ph idx="1"/>
          </p:nvPr>
        </p:nvSpPr>
        <p:spPr>
          <a:xfrm>
            <a:off x="842963" y="2624138"/>
            <a:ext cx="5162550" cy="3681128"/>
          </a:xfrm>
        </p:spPr>
        <p:txBody>
          <a:bodyPr/>
          <a:lstStyle/>
          <a:p>
            <a:pPr marL="0" indent="0">
              <a:buFontTx/>
              <a:buNone/>
            </a:pPr>
            <a:r>
              <a:rPr lang="en-GB" altLang="en-US" sz="2400" b="1" i="1" u="sng" dirty="0">
                <a:solidFill>
                  <a:srgbClr val="FF0000"/>
                </a:solidFill>
                <a:effectLst>
                  <a:outerShdw blurRad="38100" dist="38100" dir="2700000" algn="tl">
                    <a:srgbClr val="000000">
                      <a:alpha val="43137"/>
                    </a:srgbClr>
                  </a:outerShdw>
                </a:effectLst>
                <a:latin typeface="Tahoma" pitchFamily="34" charset="0"/>
                <a:cs typeface="Tahoma" pitchFamily="34" charset="0"/>
                <a:hlinkClick r:id="rId3"/>
              </a:rPr>
              <a:t>&lt;&lt;</a:t>
            </a:r>
            <a:r>
              <a:rPr lang="en-GB" altLang="en-US" sz="2400" b="1" i="1" u="sng" dirty="0" err="1">
                <a:solidFill>
                  <a:srgbClr val="FF0000"/>
                </a:solidFill>
                <a:effectLst>
                  <a:outerShdw blurRad="38100" dist="38100" dir="2700000" algn="tl">
                    <a:srgbClr val="000000">
                      <a:alpha val="43137"/>
                    </a:srgbClr>
                  </a:outerShdw>
                </a:effectLst>
                <a:latin typeface="Tahoma" pitchFamily="34" charset="0"/>
                <a:cs typeface="Tahoma" pitchFamily="34" charset="0"/>
                <a:hlinkClick r:id="rId3"/>
              </a:rPr>
              <a:t>mypo</a:t>
            </a:r>
            <a:r>
              <a:rPr lang="en-GB" altLang="en-US" sz="2400" b="1" i="1" u="sng" dirty="0">
                <a:solidFill>
                  <a:srgbClr val="FF0000"/>
                </a:solidFill>
                <a:effectLst>
                  <a:outerShdw blurRad="38100" dist="38100" dir="2700000" algn="tl">
                    <a:srgbClr val="000000">
                      <a:alpha val="43137"/>
                    </a:srgbClr>
                  </a:outerShdw>
                </a:effectLst>
                <a:latin typeface="Tahoma" pitchFamily="34" charset="0"/>
                <a:cs typeface="Tahoma" pitchFamily="34" charset="0"/>
                <a:hlinkClick r:id="rId3"/>
              </a:rPr>
              <a:t>&gt;&gt;</a:t>
            </a:r>
            <a:r>
              <a:rPr lang="en-GB" altLang="en-US" sz="2400" b="1" u="sng" dirty="0">
                <a:latin typeface="Tahoma" pitchFamily="34" charset="0"/>
                <a:cs typeface="Tahoma" pitchFamily="34" charset="0"/>
                <a:hlinkClick r:id="rId3"/>
              </a:rPr>
              <a:t>@ec.europa.eu</a:t>
            </a:r>
          </a:p>
          <a:p>
            <a:pPr marL="0" indent="0" algn="ctr">
              <a:buFontTx/>
              <a:buNone/>
            </a:pPr>
            <a:r>
              <a:rPr lang="en-GB" altLang="en-US" sz="2400" b="1" dirty="0">
                <a:solidFill>
                  <a:srgbClr val="FF0000"/>
                </a:solidFill>
                <a:latin typeface="Tahoma" pitchFamily="34" charset="0"/>
                <a:cs typeface="Tahoma" pitchFamily="34" charset="0"/>
                <a:hlinkClick r:id="rId3"/>
              </a:rPr>
              <a:t>AND</a:t>
            </a:r>
          </a:p>
          <a:p>
            <a:pPr marL="0" indent="0">
              <a:buFontTx/>
              <a:buNone/>
            </a:pPr>
            <a:r>
              <a:rPr lang="en-GB" altLang="en-US" sz="2400" b="1" u="sng" dirty="0">
                <a:latin typeface="Tahoma" pitchFamily="34" charset="0"/>
                <a:cs typeface="Tahoma" pitchFamily="34" charset="0"/>
                <a:hlinkClick r:id="rId3"/>
              </a:rPr>
              <a:t>EACEA-EPLUS-CBHE-PROJECTS@ec.europa.eu</a:t>
            </a: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b="1" u="sng" dirty="0">
              <a:latin typeface="Tahoma" pitchFamily="34" charset="0"/>
              <a:cs typeface="Tahoma" pitchFamily="34" charset="0"/>
            </a:endParaRPr>
          </a:p>
          <a:p>
            <a:pPr marL="0" indent="0">
              <a:buFontTx/>
              <a:buNone/>
            </a:pPr>
            <a:endParaRPr lang="en-GB" altLang="en-US" sz="2400" dirty="0">
              <a:latin typeface="Tahoma" pitchFamily="34" charset="0"/>
              <a:cs typeface="Tahoma" pitchFamily="34" charset="0"/>
            </a:endParaRPr>
          </a:p>
        </p:txBody>
      </p:sp>
      <p:sp>
        <p:nvSpPr>
          <p:cNvPr id="57348" name="Text Box 4"/>
          <p:cNvSpPr txBox="1">
            <a:spLocks noChangeArrowheads="1"/>
          </p:cNvSpPr>
          <p:nvPr/>
        </p:nvSpPr>
        <p:spPr bwMode="auto">
          <a:xfrm>
            <a:off x="842963" y="2160588"/>
            <a:ext cx="790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363538" algn="l"/>
                <a:tab pos="711200" algn="l"/>
              </a:tabLst>
              <a:defRPr sz="3200">
                <a:solidFill>
                  <a:srgbClr val="336699"/>
                </a:solidFill>
                <a:latin typeface="Verdana" pitchFamily="34" charset="0"/>
              </a:defRPr>
            </a:lvl1pPr>
            <a:lvl2pPr marL="742950" indent="-285750" eaLnBrk="0" hangingPunct="0">
              <a:spcBef>
                <a:spcPct val="20000"/>
              </a:spcBef>
              <a:buChar char="–"/>
              <a:tabLst>
                <a:tab pos="363538" algn="l"/>
                <a:tab pos="711200" algn="l"/>
              </a:tabLst>
              <a:defRPr sz="2800">
                <a:solidFill>
                  <a:srgbClr val="336699"/>
                </a:solidFill>
                <a:latin typeface="Verdana" pitchFamily="34" charset="0"/>
              </a:defRPr>
            </a:lvl2pPr>
            <a:lvl3pPr marL="1143000" indent="-228600" eaLnBrk="0" hangingPunct="0">
              <a:spcBef>
                <a:spcPct val="20000"/>
              </a:spcBef>
              <a:buChar char="•"/>
              <a:tabLst>
                <a:tab pos="363538" algn="l"/>
                <a:tab pos="711200" algn="l"/>
              </a:tabLst>
              <a:defRPr sz="2400">
                <a:solidFill>
                  <a:srgbClr val="336699"/>
                </a:solidFill>
                <a:latin typeface="Verdana" pitchFamily="34" charset="0"/>
              </a:defRPr>
            </a:lvl3pPr>
            <a:lvl4pPr marL="1600200" indent="-228600" eaLnBrk="0" hangingPunct="0">
              <a:spcBef>
                <a:spcPct val="20000"/>
              </a:spcBef>
              <a:buChar char="–"/>
              <a:tabLst>
                <a:tab pos="363538" algn="l"/>
                <a:tab pos="711200" algn="l"/>
              </a:tabLst>
              <a:defRPr sz="2000">
                <a:solidFill>
                  <a:srgbClr val="336699"/>
                </a:solidFill>
                <a:latin typeface="Verdana" pitchFamily="34" charset="0"/>
              </a:defRPr>
            </a:lvl4pPr>
            <a:lvl5pPr marL="2057400" indent="-228600" eaLnBrk="0" hangingPunct="0">
              <a:spcBef>
                <a:spcPct val="20000"/>
              </a:spcBef>
              <a:buChar char="»"/>
              <a:tabLst>
                <a:tab pos="363538" algn="l"/>
                <a:tab pos="711200" algn="l"/>
              </a:tabLst>
              <a:defRPr sz="2000">
                <a:solidFill>
                  <a:srgbClr val="336699"/>
                </a:solidFill>
                <a:latin typeface="Verdana" pitchFamily="34" charset="0"/>
              </a:defRPr>
            </a:lvl5pPr>
            <a:lvl6pPr marL="25146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6pPr>
            <a:lvl7pPr marL="29718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7pPr>
            <a:lvl8pPr marL="34290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8pPr>
            <a:lvl9pPr marL="38862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9pPr>
          </a:lstStyle>
          <a:p>
            <a:pPr eaLnBrk="1" hangingPunct="1">
              <a:spcBef>
                <a:spcPct val="0"/>
              </a:spcBef>
              <a:buFontTx/>
              <a:buNone/>
            </a:pPr>
            <a:r>
              <a:rPr lang="en-GB" altLang="en-US" sz="2400" b="1" dirty="0">
                <a:latin typeface="Tahoma" pitchFamily="34" charset="0"/>
              </a:rPr>
              <a:t>Please contact the E+CBHE team</a:t>
            </a:r>
            <a:endParaRPr lang="en-GB" altLang="en-US" sz="2000" dirty="0">
              <a:latin typeface="Tahoma" pitchFamily="34" charset="0"/>
            </a:endParaRPr>
          </a:p>
        </p:txBody>
      </p:sp>
      <p:sp>
        <p:nvSpPr>
          <p:cNvPr id="57349" name="Rectangle 6"/>
          <p:cNvSpPr>
            <a:spLocks noChangeArrowheads="1"/>
          </p:cNvSpPr>
          <p:nvPr/>
        </p:nvSpPr>
        <p:spPr bwMode="auto">
          <a:xfrm>
            <a:off x="842963" y="4281488"/>
            <a:ext cx="8833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tabLst>
                <a:tab pos="363538" algn="l"/>
                <a:tab pos="711200" algn="l"/>
              </a:tabLst>
              <a:defRPr sz="3200">
                <a:solidFill>
                  <a:srgbClr val="336699"/>
                </a:solidFill>
                <a:latin typeface="Verdana" pitchFamily="34" charset="0"/>
              </a:defRPr>
            </a:lvl1pPr>
            <a:lvl2pPr marL="742950" indent="-285750" eaLnBrk="0" hangingPunct="0">
              <a:spcBef>
                <a:spcPct val="20000"/>
              </a:spcBef>
              <a:buChar char="–"/>
              <a:tabLst>
                <a:tab pos="363538" algn="l"/>
                <a:tab pos="711200" algn="l"/>
              </a:tabLst>
              <a:defRPr sz="2800">
                <a:solidFill>
                  <a:srgbClr val="336699"/>
                </a:solidFill>
                <a:latin typeface="Verdana" pitchFamily="34" charset="0"/>
              </a:defRPr>
            </a:lvl2pPr>
            <a:lvl3pPr marL="1143000" indent="-228600" eaLnBrk="0" hangingPunct="0">
              <a:spcBef>
                <a:spcPct val="20000"/>
              </a:spcBef>
              <a:buChar char="•"/>
              <a:tabLst>
                <a:tab pos="363538" algn="l"/>
                <a:tab pos="711200" algn="l"/>
              </a:tabLst>
              <a:defRPr sz="2400">
                <a:solidFill>
                  <a:srgbClr val="336699"/>
                </a:solidFill>
                <a:latin typeface="Verdana" pitchFamily="34" charset="0"/>
              </a:defRPr>
            </a:lvl3pPr>
            <a:lvl4pPr marL="1600200" indent="-228600" eaLnBrk="0" hangingPunct="0">
              <a:spcBef>
                <a:spcPct val="20000"/>
              </a:spcBef>
              <a:buChar char="–"/>
              <a:tabLst>
                <a:tab pos="363538" algn="l"/>
                <a:tab pos="711200" algn="l"/>
              </a:tabLst>
              <a:defRPr sz="2000">
                <a:solidFill>
                  <a:srgbClr val="336699"/>
                </a:solidFill>
                <a:latin typeface="Verdana" pitchFamily="34" charset="0"/>
              </a:defRPr>
            </a:lvl4pPr>
            <a:lvl5pPr marL="2057400" indent="-228600" eaLnBrk="0" hangingPunct="0">
              <a:spcBef>
                <a:spcPct val="20000"/>
              </a:spcBef>
              <a:buChar char="»"/>
              <a:tabLst>
                <a:tab pos="363538" algn="l"/>
                <a:tab pos="711200" algn="l"/>
              </a:tabLst>
              <a:defRPr sz="2000">
                <a:solidFill>
                  <a:srgbClr val="336699"/>
                </a:solidFill>
                <a:latin typeface="Verdana" pitchFamily="34" charset="0"/>
              </a:defRPr>
            </a:lvl5pPr>
            <a:lvl6pPr marL="25146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6pPr>
            <a:lvl7pPr marL="29718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7pPr>
            <a:lvl8pPr marL="34290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8pPr>
            <a:lvl9pPr marL="3886200" indent="-228600" eaLnBrk="0" fontAlgn="base" hangingPunct="0">
              <a:spcBef>
                <a:spcPct val="20000"/>
              </a:spcBef>
              <a:spcAft>
                <a:spcPct val="0"/>
              </a:spcAft>
              <a:buChar char="»"/>
              <a:tabLst>
                <a:tab pos="363538" algn="l"/>
                <a:tab pos="711200" algn="l"/>
              </a:tabLst>
              <a:defRPr sz="2000">
                <a:solidFill>
                  <a:srgbClr val="336699"/>
                </a:solidFill>
                <a:latin typeface="Verdana" pitchFamily="34" charset="0"/>
              </a:defRPr>
            </a:lvl9pPr>
          </a:lstStyle>
          <a:p>
            <a:pPr eaLnBrk="1" hangingPunct="1">
              <a:spcBef>
                <a:spcPct val="0"/>
              </a:spcBef>
              <a:buFontTx/>
              <a:buNone/>
            </a:pPr>
            <a:endParaRPr lang="fr-BE" altLang="en-US" sz="2400" b="1" dirty="0">
              <a:latin typeface="Tahoma" pitchFamily="34" charset="0"/>
              <a:cs typeface="Tahoma" pitchFamily="34" charset="0"/>
            </a:endParaRPr>
          </a:p>
          <a:p>
            <a:pPr eaLnBrk="1" hangingPunct="1">
              <a:spcBef>
                <a:spcPct val="0"/>
              </a:spcBef>
              <a:buFontTx/>
              <a:buNone/>
            </a:pPr>
            <a:endParaRPr lang="fr-BE" altLang="en-US" sz="2400" b="1" dirty="0">
              <a:latin typeface="Tahoma" pitchFamily="34" charset="0"/>
              <a:cs typeface="Tahoma" pitchFamily="34" charset="0"/>
            </a:endParaRPr>
          </a:p>
          <a:p>
            <a:pPr eaLnBrk="1" hangingPunct="1">
              <a:spcBef>
                <a:spcPct val="0"/>
              </a:spcBef>
              <a:buFontTx/>
              <a:buNone/>
            </a:pPr>
            <a:endParaRPr lang="fr-BE" altLang="en-US" sz="2400" b="1" dirty="0">
              <a:latin typeface="Tahoma" pitchFamily="34" charset="0"/>
              <a:cs typeface="Tahoma" pitchFamily="34" charset="0"/>
            </a:endParaRPr>
          </a:p>
          <a:p>
            <a:pPr eaLnBrk="1" hangingPunct="1">
              <a:spcBef>
                <a:spcPct val="0"/>
              </a:spcBef>
              <a:buFontTx/>
              <a:buNone/>
            </a:pPr>
            <a:endParaRPr lang="fr-BE" altLang="en-US" sz="2400" b="1" dirty="0">
              <a:latin typeface="Tahoma" pitchFamily="34" charset="0"/>
              <a:cs typeface="Tahoma" pitchFamily="34" charset="0"/>
            </a:endParaRPr>
          </a:p>
          <a:p>
            <a:pPr eaLnBrk="1" hangingPunct="1">
              <a:spcBef>
                <a:spcPct val="0"/>
              </a:spcBef>
              <a:buFontTx/>
              <a:buNone/>
            </a:pPr>
            <a:r>
              <a:rPr lang="fr-BE" altLang="en-US" sz="2400" b="1" dirty="0">
                <a:solidFill>
                  <a:srgbClr val="FF0000"/>
                </a:solidFill>
                <a:latin typeface="Tahoma" pitchFamily="34" charset="0"/>
                <a:cs typeface="Tahoma" pitchFamily="34" charset="0"/>
              </a:rPr>
              <a:t>Do not </a:t>
            </a:r>
            <a:r>
              <a:rPr lang="fr-BE" altLang="en-US" sz="2400" b="1" dirty="0" err="1">
                <a:solidFill>
                  <a:srgbClr val="FF0000"/>
                </a:solidFill>
                <a:latin typeface="Tahoma" pitchFamily="34" charset="0"/>
                <a:cs typeface="Tahoma" pitchFamily="34" charset="0"/>
              </a:rPr>
              <a:t>forget</a:t>
            </a:r>
            <a:r>
              <a:rPr lang="fr-BE" altLang="en-US" sz="2400" b="1" dirty="0">
                <a:solidFill>
                  <a:srgbClr val="FF0000"/>
                </a:solidFill>
                <a:latin typeface="Tahoma" pitchFamily="34" charset="0"/>
                <a:cs typeface="Tahoma" pitchFamily="34" charset="0"/>
              </a:rPr>
              <a:t> to mention </a:t>
            </a:r>
            <a:r>
              <a:rPr lang="fr-BE" altLang="en-US" sz="2400" b="1" dirty="0" err="1">
                <a:solidFill>
                  <a:srgbClr val="FF0000"/>
                </a:solidFill>
                <a:latin typeface="Tahoma" pitchFamily="34" charset="0"/>
                <a:cs typeface="Tahoma" pitchFamily="34" charset="0"/>
              </a:rPr>
              <a:t>your</a:t>
            </a:r>
            <a:r>
              <a:rPr lang="fr-BE" altLang="en-US" sz="2400" b="1" dirty="0">
                <a:solidFill>
                  <a:srgbClr val="FF0000"/>
                </a:solidFill>
                <a:latin typeface="Tahoma" pitchFamily="34" charset="0"/>
                <a:cs typeface="Tahoma" pitchFamily="34" charset="0"/>
              </a:rPr>
              <a:t> </a:t>
            </a:r>
            <a:r>
              <a:rPr lang="fr-BE" altLang="en-US" sz="2400" b="1" dirty="0" err="1">
                <a:solidFill>
                  <a:srgbClr val="FF0000"/>
                </a:solidFill>
                <a:latin typeface="Tahoma" pitchFamily="34" charset="0"/>
                <a:cs typeface="Tahoma" pitchFamily="34" charset="0"/>
              </a:rPr>
              <a:t>project</a:t>
            </a:r>
            <a:r>
              <a:rPr lang="fr-BE" altLang="en-US" sz="2400" b="1" dirty="0">
                <a:solidFill>
                  <a:srgbClr val="FF0000"/>
                </a:solidFill>
                <a:latin typeface="Tahoma" pitchFamily="34" charset="0"/>
                <a:cs typeface="Tahoma" pitchFamily="34" charset="0"/>
              </a:rPr>
              <a:t> </a:t>
            </a:r>
            <a:r>
              <a:rPr lang="fr-BE" altLang="en-US" sz="2400" b="1" dirty="0" err="1">
                <a:solidFill>
                  <a:srgbClr val="FF0000"/>
                </a:solidFill>
                <a:latin typeface="Tahoma" pitchFamily="34" charset="0"/>
                <a:cs typeface="Tahoma" pitchFamily="34" charset="0"/>
              </a:rPr>
              <a:t>number</a:t>
            </a:r>
            <a:r>
              <a:rPr lang="fr-BE" altLang="en-US" sz="2400" b="1" dirty="0">
                <a:latin typeface="Tahoma" pitchFamily="34" charset="0"/>
                <a:cs typeface="Tahoma" pitchFamily="34" charset="0"/>
              </a:rPr>
              <a:t>!</a:t>
            </a:r>
            <a:endParaRPr lang="en-GB" altLang="en-US" sz="2400" b="1" dirty="0">
              <a:latin typeface="Tahoma" pitchFamily="34" charset="0"/>
              <a:cs typeface="Tahoma" pitchFamily="34" charset="0"/>
            </a:endParaRPr>
          </a:p>
        </p:txBody>
      </p:sp>
      <p:pic>
        <p:nvPicPr>
          <p:cNvPr id="57350" name="Picture 5" descr="mail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64325" y="2852738"/>
            <a:ext cx="25812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BEA0899-83E9-4D9F-B256-A438DD03C44E}" type="slidenum">
              <a:rPr lang="en-GB" smtClean="0"/>
              <a:pPr>
                <a:defRPr/>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94BD6AD2-E52F-4C72-9B18-7179FC2C0658}" type="slidenum">
              <a:rPr lang="en-GB" altLang="en-US" sz="1200" smtClean="0">
                <a:solidFill>
                  <a:srgbClr val="808080"/>
                </a:solidFill>
              </a:rPr>
              <a:pPr eaLnBrk="1" hangingPunct="1">
                <a:spcBef>
                  <a:spcPct val="0"/>
                </a:spcBef>
                <a:defRPr/>
              </a:pPr>
              <a:t>33</a:t>
            </a:fld>
            <a:endParaRPr lang="en-GB" altLang="en-US" sz="1200">
              <a:solidFill>
                <a:srgbClr val="808080"/>
              </a:solidFill>
            </a:endParaRPr>
          </a:p>
        </p:txBody>
      </p:sp>
      <p:pic>
        <p:nvPicPr>
          <p:cNvPr id="5837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4550" y="1571625"/>
            <a:ext cx="56769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4</a:t>
            </a:fld>
            <a:endParaRPr lang="en-GB"/>
          </a:p>
        </p:txBody>
      </p:sp>
      <p:graphicFrame>
        <p:nvGraphicFramePr>
          <p:cNvPr id="4" name="Chart 3"/>
          <p:cNvGraphicFramePr/>
          <p:nvPr>
            <p:extLst>
              <p:ext uri="{D42A27DB-BD31-4B8C-83A1-F6EECF244321}">
                <p14:modId xmlns:p14="http://schemas.microsoft.com/office/powerpoint/2010/main" val="4282065237"/>
              </p:ext>
            </p:extLst>
          </p:nvPr>
        </p:nvGraphicFramePr>
        <p:xfrm>
          <a:off x="4250922" y="1988840"/>
          <a:ext cx="5460607"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txBox="1">
            <a:spLocks/>
          </p:cNvSpPr>
          <p:nvPr/>
        </p:nvSpPr>
        <p:spPr bwMode="auto">
          <a:xfrm>
            <a:off x="4484948" y="6453336"/>
            <a:ext cx="936104" cy="404664"/>
          </a:xfrm>
          <a:prstGeom prst="rect">
            <a:avLst/>
          </a:prstGeom>
          <a:solidFill>
            <a:srgbClr val="0070C0"/>
          </a:solidFill>
          <a:ln>
            <a:noFill/>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800" b="1" i="1" kern="1200">
                <a:solidFill>
                  <a:schemeClr val="tx1"/>
                </a:solidFill>
                <a:latin typeface="Verdana Bold"/>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fr-BE" altLang="fr-FR" dirty="0">
                <a:solidFill>
                  <a:schemeClr val="bg1"/>
                </a:solidFill>
              </a:rPr>
              <a:t>Erasmus+</a:t>
            </a:r>
            <a:endParaRPr lang="en-GB" altLang="fr-FR" dirty="0">
              <a:solidFill>
                <a:schemeClr val="bg1"/>
              </a:solidFill>
            </a:endParaRPr>
          </a:p>
        </p:txBody>
      </p:sp>
      <p:sp>
        <p:nvSpPr>
          <p:cNvPr id="6" name="Title 2"/>
          <p:cNvSpPr>
            <a:spLocks noGrp="1"/>
          </p:cNvSpPr>
          <p:nvPr>
            <p:ph type="title"/>
          </p:nvPr>
        </p:nvSpPr>
        <p:spPr>
          <a:xfrm>
            <a:off x="306964" y="1052736"/>
            <a:ext cx="9599036" cy="648072"/>
          </a:xfrm>
        </p:spPr>
        <p:txBody>
          <a:bodyPr/>
          <a:lstStyle/>
          <a:p>
            <a:pPr algn="ctr">
              <a:lnSpc>
                <a:spcPct val="85000"/>
              </a:lnSpc>
              <a:defRPr/>
            </a:pPr>
            <a:r>
              <a:rPr lang="en-GB" sz="2000" dirty="0">
                <a:solidFill>
                  <a:srgbClr val="4597A0"/>
                </a:solidFill>
                <a:effectLst>
                  <a:outerShdw blurRad="38100" dist="38100" dir="2700000" algn="tl">
                    <a:srgbClr val="C0C0C0"/>
                  </a:outerShdw>
                </a:effectLst>
              </a:rPr>
              <a:t>CBHE 2018 - Thematic coverage</a:t>
            </a:r>
          </a:p>
        </p:txBody>
      </p:sp>
      <p:graphicFrame>
        <p:nvGraphicFramePr>
          <p:cNvPr id="10" name="Chart 9"/>
          <p:cNvGraphicFramePr>
            <a:graphicFrameLocks/>
          </p:cNvGraphicFramePr>
          <p:nvPr>
            <p:extLst>
              <p:ext uri="{D42A27DB-BD31-4B8C-83A1-F6EECF244321}">
                <p14:modId xmlns:p14="http://schemas.microsoft.com/office/powerpoint/2010/main" val="229391159"/>
              </p:ext>
            </p:extLst>
          </p:nvPr>
        </p:nvGraphicFramePr>
        <p:xfrm>
          <a:off x="350489" y="1745432"/>
          <a:ext cx="3432380" cy="485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913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AF4BA8D-C33D-4AB7-AF07-706ED49DCB2A}" type="slidenum">
              <a:rPr lang="en-GB" smtClean="0"/>
              <a:pPr>
                <a:defRPr/>
              </a:pPr>
              <a:t>5</a:t>
            </a:fld>
            <a:endParaRPr lang="en-GB"/>
          </a:p>
        </p:txBody>
      </p:sp>
      <p:pic>
        <p:nvPicPr>
          <p:cNvPr id="1026" name="Picture 6" descr="Inserted picture RelID: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423" y="1037882"/>
            <a:ext cx="10093930" cy="58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z="2400" dirty="0"/>
              <a:t>CBHE 2018:</a:t>
            </a:r>
            <a:br>
              <a:rPr lang="en-GB" sz="2400" dirty="0"/>
            </a:br>
            <a:r>
              <a:rPr lang="en-GB" sz="2400" dirty="0"/>
              <a:t>1248 Organisations (1693 participations)</a:t>
            </a:r>
            <a:br>
              <a:rPr lang="en-GB" sz="2400" dirty="0"/>
            </a:br>
            <a:r>
              <a:rPr lang="en-GB" sz="2400" dirty="0"/>
              <a:t>involved in 147 Projects</a:t>
            </a:r>
          </a:p>
        </p:txBody>
      </p:sp>
      <p:grpSp>
        <p:nvGrpSpPr>
          <p:cNvPr id="5" name="Group 4"/>
          <p:cNvGrpSpPr/>
          <p:nvPr/>
        </p:nvGrpSpPr>
        <p:grpSpPr>
          <a:xfrm>
            <a:off x="2202424" y="4614565"/>
            <a:ext cx="552450" cy="571500"/>
            <a:chOff x="2838450" y="2019300"/>
            <a:chExt cx="552450" cy="571500"/>
          </a:xfrm>
        </p:grpSpPr>
        <p:sp>
          <p:nvSpPr>
            <p:cNvPr id="6" name="Oval 5"/>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7" name="TextBox 6"/>
            <p:cNvSpPr txBox="1"/>
            <p:nvPr/>
          </p:nvSpPr>
          <p:spPr>
            <a:xfrm>
              <a:off x="2872251" y="2019300"/>
              <a:ext cx="453970" cy="523220"/>
            </a:xfrm>
            <a:prstGeom prst="rect">
              <a:avLst/>
            </a:prstGeom>
            <a:noFill/>
          </p:spPr>
          <p:txBody>
            <a:bodyPr wrap="none" rtlCol="0">
              <a:spAutoFit/>
            </a:bodyPr>
            <a:lstStyle/>
            <a:p>
              <a:r>
                <a:rPr lang="en-GB" sz="1400" b="1" dirty="0">
                  <a:solidFill>
                    <a:srgbClr val="FFFF00"/>
                  </a:solidFill>
                </a:rPr>
                <a:t>R8</a:t>
              </a:r>
            </a:p>
            <a:p>
              <a:r>
                <a:rPr lang="en-GB" sz="1400" b="1" dirty="0">
                  <a:solidFill>
                    <a:srgbClr val="FFFF00"/>
                  </a:solidFill>
                </a:rPr>
                <a:t>15</a:t>
              </a:r>
            </a:p>
          </p:txBody>
        </p:sp>
      </p:grpSp>
      <p:grpSp>
        <p:nvGrpSpPr>
          <p:cNvPr id="8" name="Group 7"/>
          <p:cNvGrpSpPr/>
          <p:nvPr/>
        </p:nvGrpSpPr>
        <p:grpSpPr>
          <a:xfrm>
            <a:off x="6353174" y="2681928"/>
            <a:ext cx="556749" cy="561320"/>
            <a:chOff x="2834151" y="2038350"/>
            <a:chExt cx="556749" cy="561320"/>
          </a:xfrm>
        </p:grpSpPr>
        <p:sp>
          <p:nvSpPr>
            <p:cNvPr id="9" name="Oval 8"/>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0" name="TextBox 9"/>
            <p:cNvSpPr txBox="1"/>
            <p:nvPr/>
          </p:nvSpPr>
          <p:spPr>
            <a:xfrm>
              <a:off x="2834151" y="2076450"/>
              <a:ext cx="453970" cy="523220"/>
            </a:xfrm>
            <a:prstGeom prst="rect">
              <a:avLst/>
            </a:prstGeom>
            <a:noFill/>
          </p:spPr>
          <p:txBody>
            <a:bodyPr wrap="none" rtlCol="0">
              <a:spAutoFit/>
            </a:bodyPr>
            <a:lstStyle/>
            <a:p>
              <a:pPr algn="ctr"/>
              <a:r>
                <a:rPr lang="en-GB" sz="1400" b="1" dirty="0">
                  <a:solidFill>
                    <a:srgbClr val="FFFF00"/>
                  </a:solidFill>
                </a:rPr>
                <a:t>R4</a:t>
              </a:r>
            </a:p>
            <a:p>
              <a:pPr algn="ctr"/>
              <a:r>
                <a:rPr lang="en-GB" sz="1400" b="1" dirty="0">
                  <a:solidFill>
                    <a:srgbClr val="FFFF00"/>
                  </a:solidFill>
                </a:rPr>
                <a:t>10</a:t>
              </a:r>
            </a:p>
          </p:txBody>
        </p:sp>
      </p:grpSp>
      <p:grpSp>
        <p:nvGrpSpPr>
          <p:cNvPr id="11" name="Group 10"/>
          <p:cNvGrpSpPr/>
          <p:nvPr/>
        </p:nvGrpSpPr>
        <p:grpSpPr>
          <a:xfrm>
            <a:off x="4407960" y="5480339"/>
            <a:ext cx="605163" cy="561320"/>
            <a:chOff x="2838450" y="2038350"/>
            <a:chExt cx="605163" cy="561320"/>
          </a:xfrm>
        </p:grpSpPr>
        <p:sp>
          <p:nvSpPr>
            <p:cNvPr id="12" name="Oval 11"/>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3" name="TextBox 12"/>
            <p:cNvSpPr txBox="1"/>
            <p:nvPr/>
          </p:nvSpPr>
          <p:spPr>
            <a:xfrm>
              <a:off x="2861402" y="2076450"/>
              <a:ext cx="582211" cy="523220"/>
            </a:xfrm>
            <a:prstGeom prst="rect">
              <a:avLst/>
            </a:prstGeom>
            <a:noFill/>
          </p:spPr>
          <p:txBody>
            <a:bodyPr wrap="none" rtlCol="0">
              <a:spAutoFit/>
            </a:bodyPr>
            <a:lstStyle/>
            <a:p>
              <a:pPr algn="ctr"/>
              <a:r>
                <a:rPr lang="en-GB" sz="1400" b="1" dirty="0">
                  <a:solidFill>
                    <a:srgbClr val="FFFF00"/>
                  </a:solidFill>
                </a:rPr>
                <a:t>R10</a:t>
              </a:r>
            </a:p>
            <a:p>
              <a:pPr algn="ctr"/>
              <a:r>
                <a:rPr lang="en-GB" sz="1400" b="1" dirty="0">
                  <a:solidFill>
                    <a:srgbClr val="FFFF00"/>
                  </a:solidFill>
                </a:rPr>
                <a:t>5</a:t>
              </a:r>
            </a:p>
          </p:txBody>
        </p:sp>
      </p:grpSp>
      <p:grpSp>
        <p:nvGrpSpPr>
          <p:cNvPr id="17" name="Group 16"/>
          <p:cNvGrpSpPr/>
          <p:nvPr/>
        </p:nvGrpSpPr>
        <p:grpSpPr>
          <a:xfrm>
            <a:off x="4148552" y="4071441"/>
            <a:ext cx="552450" cy="561320"/>
            <a:chOff x="2838450" y="2038350"/>
            <a:chExt cx="552450" cy="561320"/>
          </a:xfrm>
        </p:grpSpPr>
        <p:sp>
          <p:nvSpPr>
            <p:cNvPr id="18" name="Oval 17"/>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9" name="TextBox 18"/>
            <p:cNvSpPr txBox="1"/>
            <p:nvPr/>
          </p:nvSpPr>
          <p:spPr>
            <a:xfrm>
              <a:off x="2891859" y="2076450"/>
              <a:ext cx="453970" cy="523220"/>
            </a:xfrm>
            <a:prstGeom prst="rect">
              <a:avLst/>
            </a:prstGeom>
            <a:noFill/>
          </p:spPr>
          <p:txBody>
            <a:bodyPr wrap="none" rtlCol="0">
              <a:spAutoFit/>
            </a:bodyPr>
            <a:lstStyle/>
            <a:p>
              <a:pPr algn="ctr"/>
              <a:r>
                <a:rPr lang="en-GB" sz="1400" b="1" dirty="0">
                  <a:solidFill>
                    <a:srgbClr val="FFFF00"/>
                  </a:solidFill>
                </a:rPr>
                <a:t>R3</a:t>
              </a:r>
            </a:p>
            <a:p>
              <a:pPr algn="ctr"/>
              <a:r>
                <a:rPr lang="en-GB" sz="1400" b="1" dirty="0">
                  <a:solidFill>
                    <a:srgbClr val="FFFF00"/>
                  </a:solidFill>
                </a:rPr>
                <a:t>30</a:t>
              </a:r>
            </a:p>
          </p:txBody>
        </p:sp>
      </p:grpSp>
      <p:grpSp>
        <p:nvGrpSpPr>
          <p:cNvPr id="20" name="Group 19"/>
          <p:cNvGrpSpPr/>
          <p:nvPr/>
        </p:nvGrpSpPr>
        <p:grpSpPr>
          <a:xfrm>
            <a:off x="4428946" y="4595515"/>
            <a:ext cx="605163" cy="561320"/>
            <a:chOff x="2838450" y="2038350"/>
            <a:chExt cx="605163" cy="561320"/>
          </a:xfrm>
        </p:grpSpPr>
        <p:sp>
          <p:nvSpPr>
            <p:cNvPr id="21" name="Oval 20"/>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2" name="TextBox 21"/>
            <p:cNvSpPr txBox="1"/>
            <p:nvPr/>
          </p:nvSpPr>
          <p:spPr>
            <a:xfrm>
              <a:off x="2861402" y="2076450"/>
              <a:ext cx="582211" cy="523220"/>
            </a:xfrm>
            <a:prstGeom prst="rect">
              <a:avLst/>
            </a:prstGeom>
            <a:noFill/>
          </p:spPr>
          <p:txBody>
            <a:bodyPr wrap="none" rtlCol="0">
              <a:spAutoFit/>
            </a:bodyPr>
            <a:lstStyle/>
            <a:p>
              <a:pPr algn="ctr"/>
              <a:r>
                <a:rPr lang="en-GB" sz="1400" b="1" dirty="0">
                  <a:solidFill>
                    <a:srgbClr val="FFFF00"/>
                  </a:solidFill>
                </a:rPr>
                <a:t>R11</a:t>
              </a:r>
            </a:p>
            <a:p>
              <a:pPr algn="ctr"/>
              <a:r>
                <a:rPr lang="en-GB" sz="1400" b="1" dirty="0">
                  <a:solidFill>
                    <a:srgbClr val="FFFF00"/>
                  </a:solidFill>
                </a:rPr>
                <a:t>7</a:t>
              </a:r>
            </a:p>
          </p:txBody>
        </p:sp>
      </p:grpSp>
      <p:grpSp>
        <p:nvGrpSpPr>
          <p:cNvPr id="23" name="Group 22"/>
          <p:cNvGrpSpPr/>
          <p:nvPr/>
        </p:nvGrpSpPr>
        <p:grpSpPr>
          <a:xfrm>
            <a:off x="6155083" y="4126204"/>
            <a:ext cx="552450" cy="561320"/>
            <a:chOff x="2838450" y="2038350"/>
            <a:chExt cx="552450" cy="561320"/>
          </a:xfrm>
        </p:grpSpPr>
        <p:sp>
          <p:nvSpPr>
            <p:cNvPr id="24" name="Oval 23"/>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5" name="TextBox 24"/>
            <p:cNvSpPr txBox="1"/>
            <p:nvPr/>
          </p:nvSpPr>
          <p:spPr>
            <a:xfrm>
              <a:off x="2891859" y="2076450"/>
              <a:ext cx="453970" cy="523220"/>
            </a:xfrm>
            <a:prstGeom prst="rect">
              <a:avLst/>
            </a:prstGeom>
            <a:noFill/>
          </p:spPr>
          <p:txBody>
            <a:bodyPr wrap="none" rtlCol="0">
              <a:spAutoFit/>
            </a:bodyPr>
            <a:lstStyle/>
            <a:p>
              <a:pPr algn="ctr"/>
              <a:r>
                <a:rPr lang="en-GB" sz="1400" b="1" dirty="0">
                  <a:solidFill>
                    <a:srgbClr val="FFFF00"/>
                  </a:solidFill>
                </a:rPr>
                <a:t>R6</a:t>
              </a:r>
            </a:p>
            <a:p>
              <a:pPr algn="ctr"/>
              <a:r>
                <a:rPr lang="en-GB" sz="1400" b="1" dirty="0">
                  <a:solidFill>
                    <a:srgbClr val="FFFF00"/>
                  </a:solidFill>
                </a:rPr>
                <a:t>44</a:t>
              </a:r>
            </a:p>
          </p:txBody>
        </p:sp>
      </p:grpSp>
      <p:grpSp>
        <p:nvGrpSpPr>
          <p:cNvPr id="26" name="Group 25"/>
          <p:cNvGrpSpPr/>
          <p:nvPr/>
        </p:nvGrpSpPr>
        <p:grpSpPr>
          <a:xfrm>
            <a:off x="4567352" y="3431630"/>
            <a:ext cx="552450" cy="561320"/>
            <a:chOff x="2838450" y="2038350"/>
            <a:chExt cx="552450" cy="561320"/>
          </a:xfrm>
        </p:grpSpPr>
        <p:sp>
          <p:nvSpPr>
            <p:cNvPr id="27" name="Oval 26"/>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28" name="TextBox 27"/>
            <p:cNvSpPr txBox="1"/>
            <p:nvPr/>
          </p:nvSpPr>
          <p:spPr>
            <a:xfrm>
              <a:off x="2904684" y="2076450"/>
              <a:ext cx="453970" cy="523220"/>
            </a:xfrm>
            <a:prstGeom prst="rect">
              <a:avLst/>
            </a:prstGeom>
            <a:noFill/>
          </p:spPr>
          <p:txBody>
            <a:bodyPr wrap="none" rtlCol="0">
              <a:spAutoFit/>
            </a:bodyPr>
            <a:lstStyle/>
            <a:p>
              <a:pPr algn="ctr"/>
              <a:r>
                <a:rPr lang="en-GB" sz="1400" b="1" dirty="0">
                  <a:solidFill>
                    <a:srgbClr val="FFFF00"/>
                  </a:solidFill>
                </a:rPr>
                <a:t>R2</a:t>
              </a:r>
            </a:p>
            <a:p>
              <a:pPr algn="ctr"/>
              <a:r>
                <a:rPr lang="en-GB" sz="1400" b="1" dirty="0">
                  <a:solidFill>
                    <a:srgbClr val="FFFF00"/>
                  </a:solidFill>
                </a:rPr>
                <a:t>15</a:t>
              </a:r>
            </a:p>
          </p:txBody>
        </p:sp>
      </p:grpSp>
      <p:grpSp>
        <p:nvGrpSpPr>
          <p:cNvPr id="29" name="Group 28"/>
          <p:cNvGrpSpPr/>
          <p:nvPr/>
        </p:nvGrpSpPr>
        <p:grpSpPr>
          <a:xfrm>
            <a:off x="5134130" y="4126204"/>
            <a:ext cx="552450" cy="561320"/>
            <a:chOff x="2838450" y="2038350"/>
            <a:chExt cx="552450" cy="561320"/>
          </a:xfrm>
        </p:grpSpPr>
        <p:sp>
          <p:nvSpPr>
            <p:cNvPr id="30" name="Oval 29"/>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31" name="TextBox 30"/>
            <p:cNvSpPr txBox="1"/>
            <p:nvPr/>
          </p:nvSpPr>
          <p:spPr>
            <a:xfrm>
              <a:off x="2890686" y="2076450"/>
              <a:ext cx="453970" cy="523220"/>
            </a:xfrm>
            <a:prstGeom prst="rect">
              <a:avLst/>
            </a:prstGeom>
            <a:noFill/>
          </p:spPr>
          <p:txBody>
            <a:bodyPr wrap="none" rtlCol="0">
              <a:spAutoFit/>
            </a:bodyPr>
            <a:lstStyle/>
            <a:p>
              <a:pPr algn="ctr"/>
              <a:r>
                <a:rPr lang="en-GB" sz="1400" b="1" dirty="0">
                  <a:solidFill>
                    <a:srgbClr val="FFFF00"/>
                  </a:solidFill>
                </a:rPr>
                <a:t>R9</a:t>
              </a:r>
            </a:p>
            <a:p>
              <a:pPr algn="ctr"/>
              <a:r>
                <a:rPr lang="en-GB" sz="1400" b="1" dirty="0">
                  <a:solidFill>
                    <a:srgbClr val="FFFF00"/>
                  </a:solidFill>
                </a:rPr>
                <a:t>2</a:t>
              </a:r>
            </a:p>
          </p:txBody>
        </p:sp>
      </p:grpSp>
      <p:grpSp>
        <p:nvGrpSpPr>
          <p:cNvPr id="32" name="Group 31"/>
          <p:cNvGrpSpPr/>
          <p:nvPr/>
        </p:nvGrpSpPr>
        <p:grpSpPr>
          <a:xfrm>
            <a:off x="5507135" y="3545834"/>
            <a:ext cx="552450" cy="580370"/>
            <a:chOff x="2838450" y="2038350"/>
            <a:chExt cx="552450" cy="580370"/>
          </a:xfrm>
        </p:grpSpPr>
        <p:sp>
          <p:nvSpPr>
            <p:cNvPr id="33" name="Oval 32"/>
            <p:cNvSpPr/>
            <p:nvPr/>
          </p:nvSpPr>
          <p:spPr bwMode="auto">
            <a:xfrm>
              <a:off x="2838450" y="203835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34" name="TextBox 33"/>
            <p:cNvSpPr txBox="1"/>
            <p:nvPr/>
          </p:nvSpPr>
          <p:spPr>
            <a:xfrm>
              <a:off x="2904684" y="2095500"/>
              <a:ext cx="453970" cy="523220"/>
            </a:xfrm>
            <a:prstGeom prst="rect">
              <a:avLst/>
            </a:prstGeom>
            <a:noFill/>
          </p:spPr>
          <p:txBody>
            <a:bodyPr wrap="none" rtlCol="0">
              <a:spAutoFit/>
            </a:bodyPr>
            <a:lstStyle/>
            <a:p>
              <a:pPr algn="ctr"/>
              <a:r>
                <a:rPr lang="en-GB" sz="1400" b="1" dirty="0">
                  <a:solidFill>
                    <a:srgbClr val="FFFF00"/>
                  </a:solidFill>
                </a:rPr>
                <a:t>R7</a:t>
              </a:r>
            </a:p>
            <a:p>
              <a:pPr algn="ctr"/>
              <a:r>
                <a:rPr lang="en-GB" sz="1400" b="1" dirty="0">
                  <a:solidFill>
                    <a:srgbClr val="FFFF00"/>
                  </a:solidFill>
                </a:rPr>
                <a:t>10</a:t>
              </a:r>
            </a:p>
          </p:txBody>
        </p:sp>
      </p:grpSp>
      <p:grpSp>
        <p:nvGrpSpPr>
          <p:cNvPr id="4" name="Group 3"/>
          <p:cNvGrpSpPr/>
          <p:nvPr/>
        </p:nvGrpSpPr>
        <p:grpSpPr>
          <a:xfrm>
            <a:off x="3599779" y="3476619"/>
            <a:ext cx="1107719" cy="527181"/>
            <a:chOff x="3599779" y="3476619"/>
            <a:chExt cx="1107719" cy="527181"/>
          </a:xfrm>
        </p:grpSpPr>
        <p:grpSp>
          <p:nvGrpSpPr>
            <p:cNvPr id="14" name="Group 13"/>
            <p:cNvGrpSpPr/>
            <p:nvPr/>
          </p:nvGrpSpPr>
          <p:grpSpPr>
            <a:xfrm>
              <a:off x="3599779" y="3476619"/>
              <a:ext cx="574318" cy="527181"/>
              <a:chOff x="2838450" y="2019300"/>
              <a:chExt cx="552450" cy="584034"/>
            </a:xfrm>
          </p:grpSpPr>
          <p:sp>
            <p:nvSpPr>
              <p:cNvPr id="15" name="Oval 14"/>
              <p:cNvSpPr/>
              <p:nvPr/>
            </p:nvSpPr>
            <p:spPr bwMode="auto">
              <a:xfrm>
                <a:off x="2838450" y="2019300"/>
                <a:ext cx="552450" cy="55245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16" name="TextBox 15"/>
              <p:cNvSpPr txBox="1"/>
              <p:nvPr/>
            </p:nvSpPr>
            <p:spPr>
              <a:xfrm>
                <a:off x="2908381" y="2023689"/>
                <a:ext cx="436684" cy="579645"/>
              </a:xfrm>
              <a:prstGeom prst="rect">
                <a:avLst/>
              </a:prstGeom>
              <a:noFill/>
            </p:spPr>
            <p:txBody>
              <a:bodyPr wrap="none" rtlCol="0">
                <a:spAutoFit/>
              </a:bodyPr>
              <a:lstStyle/>
              <a:p>
                <a:pPr algn="ctr"/>
                <a:r>
                  <a:rPr lang="en-GB" sz="1400" b="1" dirty="0">
                    <a:solidFill>
                      <a:srgbClr val="FFFF00"/>
                    </a:solidFill>
                  </a:rPr>
                  <a:t>R1</a:t>
                </a:r>
              </a:p>
              <a:p>
                <a:pPr algn="ctr"/>
                <a:r>
                  <a:rPr lang="en-GB" sz="1400" b="1" dirty="0">
                    <a:solidFill>
                      <a:srgbClr val="FFFF00"/>
                    </a:solidFill>
                  </a:rPr>
                  <a:t>18</a:t>
                </a:r>
              </a:p>
            </p:txBody>
          </p:sp>
        </p:grpSp>
        <p:cxnSp>
          <p:nvCxnSpPr>
            <p:cNvPr id="35" name="Straight Arrow Connector 34"/>
            <p:cNvCxnSpPr/>
            <p:nvPr/>
          </p:nvCxnSpPr>
          <p:spPr bwMode="auto">
            <a:xfrm>
              <a:off x="4174098" y="3814465"/>
              <a:ext cx="533400" cy="166985"/>
            </a:xfrm>
            <a:prstGeom prst="straightConnector1">
              <a:avLst/>
            </a:prstGeom>
            <a:noFill/>
            <a:ln w="28575"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250896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9"/>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93367" y="4283850"/>
            <a:ext cx="2857500" cy="2286000"/>
          </a:xfrm>
          <a:prstGeom prst="rect">
            <a:avLst/>
          </a:prstGeom>
        </p:spPr>
      </p:pic>
      <p:sp>
        <p:nvSpPr>
          <p:cNvPr id="4" name="Slide Number Placeholder 3"/>
          <p:cNvSpPr>
            <a:spLocks noGrp="1"/>
          </p:cNvSpPr>
          <p:nvPr>
            <p:ph type="sldNum" sz="quarter" idx="12"/>
          </p:nvPr>
        </p:nvSpPr>
        <p:spPr/>
        <p:txBody>
          <a:bodyPr/>
          <a:lstStyle/>
          <a:p>
            <a:pPr>
              <a:defRPr/>
            </a:pPr>
            <a:fld id="{773421B6-8D52-4328-A9E9-4D75BEC89561}" type="slidenum">
              <a:rPr lang="en-GB" altLang="en-US" smtClean="0"/>
              <a:pPr>
                <a:defRPr/>
              </a:pPr>
              <a:t>6</a:t>
            </a:fld>
            <a:endParaRPr lang="en-GB" altLang="en-US" dirty="0"/>
          </a:p>
        </p:txBody>
      </p:sp>
      <p:sp>
        <p:nvSpPr>
          <p:cNvPr id="5" name="Title 4"/>
          <p:cNvSpPr>
            <a:spLocks noGrp="1"/>
          </p:cNvSpPr>
          <p:nvPr>
            <p:ph type="title"/>
          </p:nvPr>
        </p:nvSpPr>
        <p:spPr/>
        <p:txBody>
          <a:bodyPr/>
          <a:lstStyle/>
          <a:p>
            <a:pPr algn="ctr"/>
            <a:r>
              <a:rPr lang="en-GB" dirty="0"/>
              <a:t>CBHE 2018 : Behind the figures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392" y="4172072"/>
            <a:ext cx="3205508" cy="25390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1287" y="1794650"/>
            <a:ext cx="4287678" cy="209155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100" y="1978800"/>
            <a:ext cx="3488267" cy="196215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6502" y="2876673"/>
            <a:ext cx="3556000" cy="2667000"/>
          </a:xfrm>
          <a:prstGeom prst="rect">
            <a:avLst/>
          </a:prstGeom>
        </p:spPr>
      </p:pic>
    </p:spTree>
    <p:extLst>
      <p:ext uri="{BB962C8B-B14F-4D97-AF65-F5344CB8AC3E}">
        <p14:creationId xmlns:p14="http://schemas.microsoft.com/office/powerpoint/2010/main" val="30548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2" y="1340347"/>
            <a:ext cx="9595066" cy="504056"/>
          </a:xfrm>
        </p:spPr>
        <p:txBody>
          <a:bodyPr/>
          <a:lstStyle/>
          <a:p>
            <a:pPr marL="0" indent="0">
              <a:buNone/>
            </a:pPr>
            <a:r>
              <a:rPr lang="it-IT" sz="2000" b="1" dirty="0"/>
              <a:t>598477: </a:t>
            </a:r>
            <a:r>
              <a:rPr lang="en-GB" sz="2000" b="1" dirty="0"/>
              <a:t>SUGGEST/SUGERE</a:t>
            </a:r>
            <a:r>
              <a:rPr lang="en-GB" sz="2000" dirty="0"/>
              <a:t> Sustainability and Wise </a:t>
            </a:r>
            <a:r>
              <a:rPr lang="en-GB" sz="2000" b="1" dirty="0"/>
              <a:t>Use of Geological Resources</a:t>
            </a:r>
            <a:endParaRPr lang="en-GB" sz="2000" dirty="0"/>
          </a:p>
        </p:txBody>
      </p:sp>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90967" y="2105028"/>
            <a:ext cx="5548161" cy="291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658794" y="3718943"/>
            <a:ext cx="536104" cy="500235"/>
            <a:chOff x="5884189" y="2828190"/>
            <a:chExt cx="675249" cy="652954"/>
          </a:xfrm>
        </p:grpSpPr>
        <p:sp>
          <p:nvSpPr>
            <p:cNvPr id="4" name="Oval 3"/>
            <p:cNvSpPr/>
            <p:nvPr/>
          </p:nvSpPr>
          <p:spPr>
            <a:xfrm>
              <a:off x="5884189" y="28281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Oval 4"/>
            <p:cNvSpPr/>
            <p:nvPr/>
          </p:nvSpPr>
          <p:spPr>
            <a:xfrm>
              <a:off x="6180866" y="31546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9" name="Rectangle 8"/>
          <p:cNvSpPr/>
          <p:nvPr/>
        </p:nvSpPr>
        <p:spPr>
          <a:xfrm>
            <a:off x="2" y="2105025"/>
            <a:ext cx="5577068" cy="2791594"/>
          </a:xfrm>
          <a:prstGeom prst="rect">
            <a:avLst/>
          </a:prstGeom>
          <a:solidFill>
            <a:schemeClr val="bg1">
              <a:lumMod val="85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41338"/>
            <a:r>
              <a:rPr lang="fr-BE" sz="1400" dirty="0">
                <a:solidFill>
                  <a:srgbClr val="133176"/>
                </a:solidFill>
              </a:rPr>
              <a:t>Project </a:t>
            </a:r>
            <a:r>
              <a:rPr lang="fr-BE" sz="1400" dirty="0" err="1">
                <a:solidFill>
                  <a:srgbClr val="133176"/>
                </a:solidFill>
              </a:rPr>
              <a:t>Coordinator</a:t>
            </a:r>
            <a:r>
              <a:rPr lang="fr-BE" sz="1400" dirty="0">
                <a:solidFill>
                  <a:srgbClr val="133176"/>
                </a:solidFill>
              </a:rPr>
              <a:t>:</a:t>
            </a:r>
          </a:p>
          <a:p>
            <a:pPr marL="541338"/>
            <a:r>
              <a:rPr lang="fr-BE" sz="1400" b="0" dirty="0" err="1">
                <a:solidFill>
                  <a:srgbClr val="133176"/>
                </a:solidFill>
              </a:rPr>
              <a:t>University</a:t>
            </a:r>
            <a:r>
              <a:rPr lang="fr-BE" sz="1400" b="0" dirty="0">
                <a:solidFill>
                  <a:srgbClr val="133176"/>
                </a:solidFill>
              </a:rPr>
              <a:t> of Coimbra, Portugal</a:t>
            </a:r>
            <a:endParaRPr lang="fr-BE" sz="1400" b="0" dirty="0">
              <a:solidFill>
                <a:schemeClr val="tx1"/>
              </a:solidFill>
            </a:endParaRPr>
          </a:p>
          <a:p>
            <a:pPr marL="541338"/>
            <a:endParaRPr lang="fr-BE" sz="1400" b="0" dirty="0">
              <a:solidFill>
                <a:schemeClr val="tx1"/>
              </a:solidFill>
            </a:endParaRPr>
          </a:p>
          <a:p>
            <a:pPr marL="541338"/>
            <a:r>
              <a:rPr lang="fr-BE" sz="1400" b="0" dirty="0" err="1">
                <a:solidFill>
                  <a:schemeClr val="tx1"/>
                </a:solidFill>
              </a:rPr>
              <a:t>Participating</a:t>
            </a:r>
            <a:r>
              <a:rPr lang="fr-BE" sz="1400" b="0" dirty="0">
                <a:solidFill>
                  <a:schemeClr val="tx1"/>
                </a:solidFill>
              </a:rPr>
              <a:t> countries:  </a:t>
            </a:r>
          </a:p>
          <a:p>
            <a:pPr marL="541338"/>
            <a:r>
              <a:rPr lang="fr-BE" sz="1400" b="0" dirty="0">
                <a:solidFill>
                  <a:schemeClr val="tx1"/>
                </a:solidFill>
              </a:rPr>
              <a:t>(AO, MZ, CV,  PT, ES, IT)</a:t>
            </a:r>
          </a:p>
          <a:p>
            <a:pPr marL="541338"/>
            <a:endParaRPr lang="fr-BE" sz="1400" b="0" dirty="0">
              <a:solidFill>
                <a:schemeClr val="tx1"/>
              </a:solidFill>
            </a:endParaRPr>
          </a:p>
          <a:p>
            <a:pPr marL="541338"/>
            <a:r>
              <a:rPr lang="fr-BE" sz="1400" dirty="0" err="1">
                <a:solidFill>
                  <a:srgbClr val="133176"/>
                </a:solidFill>
              </a:rPr>
              <a:t>Region</a:t>
            </a:r>
            <a:r>
              <a:rPr lang="fr-BE" sz="1400" dirty="0">
                <a:solidFill>
                  <a:srgbClr val="133176"/>
                </a:solidFill>
              </a:rPr>
              <a:t>:</a:t>
            </a:r>
          </a:p>
          <a:p>
            <a:pPr marL="541338"/>
            <a:r>
              <a:rPr lang="fr-BE" sz="1400" b="0" dirty="0">
                <a:solidFill>
                  <a:schemeClr val="tx1"/>
                </a:solidFill>
              </a:rPr>
              <a:t>11 – ACP Countries</a:t>
            </a:r>
          </a:p>
        </p:txBody>
      </p:sp>
      <p:sp>
        <p:nvSpPr>
          <p:cNvPr id="10" name="TextBox 9"/>
          <p:cNvSpPr txBox="1"/>
          <p:nvPr/>
        </p:nvSpPr>
        <p:spPr>
          <a:xfrm>
            <a:off x="116463" y="4839471"/>
            <a:ext cx="9361040" cy="1846659"/>
          </a:xfrm>
          <a:prstGeom prst="rect">
            <a:avLst/>
          </a:prstGeom>
          <a:noFill/>
        </p:spPr>
        <p:txBody>
          <a:bodyPr wrap="square" rtlCol="0">
            <a:spAutoFit/>
          </a:bodyPr>
          <a:lstStyle/>
          <a:p>
            <a:pPr marL="355600"/>
            <a:r>
              <a:rPr lang="fr-BE" sz="1600" dirty="0">
                <a:solidFill>
                  <a:srgbClr val="133176"/>
                </a:solidFill>
              </a:rPr>
              <a:t>Short description:</a:t>
            </a:r>
          </a:p>
          <a:p>
            <a:pPr marL="355600" algn="just"/>
            <a:r>
              <a:rPr lang="en-GB" sz="1400" b="0" dirty="0">
                <a:solidFill>
                  <a:schemeClr val="tx1"/>
                </a:solidFill>
              </a:rPr>
              <a:t>The SUGGEST project aims to improve the quality of higher education in Africa introducing five </a:t>
            </a:r>
            <a:r>
              <a:rPr lang="en-GB" sz="1400" b="1" dirty="0">
                <a:solidFill>
                  <a:schemeClr val="tx1"/>
                </a:solidFill>
              </a:rPr>
              <a:t>(5) degrees on Geology, Geological engineering and Mining Engineering</a:t>
            </a:r>
            <a:r>
              <a:rPr lang="en-GB" sz="1400" b="0" dirty="0">
                <a:solidFill>
                  <a:schemeClr val="tx1"/>
                </a:solidFill>
              </a:rPr>
              <a:t> in </a:t>
            </a:r>
            <a:r>
              <a:rPr lang="en-GB" sz="1400" dirty="0">
                <a:solidFill>
                  <a:srgbClr val="133176"/>
                </a:solidFill>
              </a:rPr>
              <a:t>Angola, Mozambique and Cape Verde</a:t>
            </a:r>
            <a:r>
              <a:rPr lang="en-GB" sz="1400" b="0" dirty="0">
                <a:solidFill>
                  <a:schemeClr val="tx1"/>
                </a:solidFill>
              </a:rPr>
              <a:t>. The wider objective is to improve sustainable use of mineral resources, tackle root causes of poverty and aims at inclusive growth by </a:t>
            </a:r>
            <a:r>
              <a:rPr lang="en-GB" sz="1400" b="1" dirty="0">
                <a:solidFill>
                  <a:schemeClr val="tx1"/>
                </a:solidFill>
              </a:rPr>
              <a:t>integrating local economic development into the curricula</a:t>
            </a:r>
            <a:r>
              <a:rPr lang="en-GB" sz="1400" b="0" dirty="0">
                <a:solidFill>
                  <a:schemeClr val="tx1"/>
                </a:solidFill>
              </a:rPr>
              <a:t>.  </a:t>
            </a:r>
          </a:p>
          <a:p>
            <a:pPr marL="355600" algn="just"/>
            <a:r>
              <a:rPr lang="en-US" sz="1400" b="0" dirty="0">
                <a:solidFill>
                  <a:schemeClr val="tx1"/>
                </a:solidFill>
              </a:rPr>
              <a:t>In addition, the project aims  establish a Geosciences Network of African, Caribbean and Pacific countries by 2020.</a:t>
            </a:r>
          </a:p>
        </p:txBody>
      </p:sp>
      <p:grpSp>
        <p:nvGrpSpPr>
          <p:cNvPr id="8" name="Group 7"/>
          <p:cNvGrpSpPr/>
          <p:nvPr/>
        </p:nvGrpSpPr>
        <p:grpSpPr>
          <a:xfrm>
            <a:off x="5889104" y="3092061"/>
            <a:ext cx="410120" cy="369916"/>
            <a:chOff x="6516216" y="2980590"/>
            <a:chExt cx="675249" cy="652954"/>
          </a:xfrm>
        </p:grpSpPr>
        <p:sp>
          <p:nvSpPr>
            <p:cNvPr id="14" name="Oval 13"/>
            <p:cNvSpPr/>
            <p:nvPr/>
          </p:nvSpPr>
          <p:spPr>
            <a:xfrm>
              <a:off x="6516216" y="29805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5" name="Oval 14"/>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8" name="Group 17"/>
          <p:cNvGrpSpPr/>
          <p:nvPr/>
        </p:nvGrpSpPr>
        <p:grpSpPr>
          <a:xfrm>
            <a:off x="7063818" y="3794771"/>
            <a:ext cx="463468" cy="500235"/>
            <a:chOff x="6219540" y="3469788"/>
            <a:chExt cx="675249" cy="652954"/>
          </a:xfrm>
        </p:grpSpPr>
        <p:sp>
          <p:nvSpPr>
            <p:cNvPr id="16" name="Oval 15"/>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Oval 16"/>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9" name="Group 18"/>
          <p:cNvGrpSpPr/>
          <p:nvPr/>
        </p:nvGrpSpPr>
        <p:grpSpPr>
          <a:xfrm>
            <a:off x="6597778" y="2556938"/>
            <a:ext cx="410120" cy="369916"/>
            <a:chOff x="6516216" y="2980590"/>
            <a:chExt cx="675249" cy="652954"/>
          </a:xfrm>
        </p:grpSpPr>
        <p:sp>
          <p:nvSpPr>
            <p:cNvPr id="20" name="Oval 19"/>
            <p:cNvSpPr/>
            <p:nvPr/>
          </p:nvSpPr>
          <p:spPr>
            <a:xfrm>
              <a:off x="6516216" y="29805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1" name="Oval 20"/>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22" name="Group 21"/>
          <p:cNvGrpSpPr/>
          <p:nvPr/>
        </p:nvGrpSpPr>
        <p:grpSpPr>
          <a:xfrm>
            <a:off x="6330427" y="2585864"/>
            <a:ext cx="410120" cy="369916"/>
            <a:chOff x="6516216" y="2980590"/>
            <a:chExt cx="675249" cy="652954"/>
          </a:xfrm>
        </p:grpSpPr>
        <p:sp>
          <p:nvSpPr>
            <p:cNvPr id="23" name="Oval 22"/>
            <p:cNvSpPr/>
            <p:nvPr/>
          </p:nvSpPr>
          <p:spPr>
            <a:xfrm>
              <a:off x="6516216" y="29805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4" name="Oval 23"/>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25" name="Group 24"/>
          <p:cNvGrpSpPr/>
          <p:nvPr/>
        </p:nvGrpSpPr>
        <p:grpSpPr>
          <a:xfrm>
            <a:off x="6201139" y="2566814"/>
            <a:ext cx="410120" cy="369916"/>
            <a:chOff x="6516216" y="2980590"/>
            <a:chExt cx="675249" cy="652954"/>
          </a:xfrm>
        </p:grpSpPr>
        <p:sp>
          <p:nvSpPr>
            <p:cNvPr id="26" name="Oval 25"/>
            <p:cNvSpPr/>
            <p:nvPr/>
          </p:nvSpPr>
          <p:spPr>
            <a:xfrm>
              <a:off x="6516216" y="29805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7" name="Oval 26"/>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Tree>
    <p:extLst>
      <p:ext uri="{BB962C8B-B14F-4D97-AF65-F5344CB8AC3E}">
        <p14:creationId xmlns:p14="http://schemas.microsoft.com/office/powerpoint/2010/main" val="416431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2" y="1336856"/>
            <a:ext cx="9595066" cy="504056"/>
          </a:xfrm>
        </p:spPr>
        <p:txBody>
          <a:bodyPr/>
          <a:lstStyle/>
          <a:p>
            <a:pPr marL="0" indent="0">
              <a:buNone/>
            </a:pPr>
            <a:r>
              <a:rPr lang="it-IT" sz="2000" b="1" dirty="0"/>
              <a:t>598437 </a:t>
            </a:r>
            <a:r>
              <a:rPr lang="en-GB" sz="2000" b="1" dirty="0" err="1"/>
              <a:t>RefTeCp</a:t>
            </a:r>
            <a:r>
              <a:rPr lang="fr-BE" sz="2000" dirty="0"/>
              <a:t>: </a:t>
            </a:r>
            <a:r>
              <a:rPr lang="en-GB" sz="2000" dirty="0"/>
              <a:t>Refugee Teaching Certification Program for Egyptian and Refugee Teachers Enabled by Blended Learning</a:t>
            </a:r>
            <a:endParaRPr lang="fr-BE" sz="2000" dirty="0"/>
          </a:p>
        </p:txBody>
      </p:sp>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016897" y="2143126"/>
            <a:ext cx="5660097" cy="291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686842" y="2685819"/>
            <a:ext cx="243874" cy="210634"/>
            <a:chOff x="5884189" y="2828190"/>
            <a:chExt cx="675249" cy="652954"/>
          </a:xfrm>
        </p:grpSpPr>
        <p:sp>
          <p:nvSpPr>
            <p:cNvPr id="4" name="Oval 3"/>
            <p:cNvSpPr/>
            <p:nvPr/>
          </p:nvSpPr>
          <p:spPr>
            <a:xfrm>
              <a:off x="5884189" y="282819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Oval 4"/>
            <p:cNvSpPr/>
            <p:nvPr/>
          </p:nvSpPr>
          <p:spPr>
            <a:xfrm>
              <a:off x="6180866" y="31546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9" name="Rectangle 8"/>
          <p:cNvSpPr/>
          <p:nvPr/>
        </p:nvSpPr>
        <p:spPr>
          <a:xfrm>
            <a:off x="1" y="2143125"/>
            <a:ext cx="4562956" cy="2791594"/>
          </a:xfrm>
          <a:prstGeom prst="rect">
            <a:avLst/>
          </a:prstGeom>
          <a:solidFill>
            <a:schemeClr val="bg1">
              <a:lumMod val="85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41338"/>
            <a:r>
              <a:rPr lang="fr-BE" sz="1400" dirty="0">
                <a:solidFill>
                  <a:srgbClr val="133176"/>
                </a:solidFill>
              </a:rPr>
              <a:t>Project </a:t>
            </a:r>
            <a:r>
              <a:rPr lang="fr-BE" sz="1400" dirty="0" err="1">
                <a:solidFill>
                  <a:srgbClr val="133176"/>
                </a:solidFill>
              </a:rPr>
              <a:t>Coordinator</a:t>
            </a:r>
            <a:r>
              <a:rPr lang="fr-BE" sz="1400" dirty="0">
                <a:solidFill>
                  <a:srgbClr val="133176"/>
                </a:solidFill>
              </a:rPr>
              <a:t>:</a:t>
            </a:r>
          </a:p>
          <a:p>
            <a:pPr marL="541338"/>
            <a:r>
              <a:rPr lang="fr-BE" sz="1400" b="0" dirty="0">
                <a:solidFill>
                  <a:schemeClr val="tx1"/>
                </a:solidFill>
              </a:rPr>
              <a:t>FREDERICK </a:t>
            </a:r>
            <a:r>
              <a:rPr lang="fr-BE" sz="1400" b="0" dirty="0" err="1">
                <a:solidFill>
                  <a:schemeClr val="tx1"/>
                </a:solidFill>
              </a:rPr>
              <a:t>University</a:t>
            </a:r>
            <a:r>
              <a:rPr lang="fr-BE" sz="1400" b="0" dirty="0">
                <a:solidFill>
                  <a:schemeClr val="tx1"/>
                </a:solidFill>
              </a:rPr>
              <a:t> (CY)</a:t>
            </a:r>
          </a:p>
          <a:p>
            <a:pPr marL="541338"/>
            <a:endParaRPr lang="fr-BE" sz="1400" b="0" dirty="0">
              <a:solidFill>
                <a:schemeClr val="tx1"/>
              </a:solidFill>
            </a:endParaRPr>
          </a:p>
          <a:p>
            <a:pPr marL="541338"/>
            <a:r>
              <a:rPr lang="fr-BE" sz="1400" b="0" dirty="0" err="1">
                <a:solidFill>
                  <a:schemeClr val="tx1"/>
                </a:solidFill>
              </a:rPr>
              <a:t>Participating</a:t>
            </a:r>
            <a:r>
              <a:rPr lang="fr-BE" sz="1400" b="0" dirty="0">
                <a:solidFill>
                  <a:schemeClr val="tx1"/>
                </a:solidFill>
              </a:rPr>
              <a:t> countries:  </a:t>
            </a:r>
          </a:p>
          <a:p>
            <a:pPr marL="541338"/>
            <a:r>
              <a:rPr lang="fr-BE" sz="1400" b="0" dirty="0">
                <a:solidFill>
                  <a:schemeClr val="tx1"/>
                </a:solidFill>
              </a:rPr>
              <a:t>(</a:t>
            </a:r>
            <a:r>
              <a:rPr lang="fr-BE" sz="1400" b="0" dirty="0" err="1">
                <a:solidFill>
                  <a:schemeClr val="tx1"/>
                </a:solidFill>
              </a:rPr>
              <a:t>Cy</a:t>
            </a:r>
            <a:r>
              <a:rPr lang="fr-BE" sz="1400" b="0" dirty="0">
                <a:solidFill>
                  <a:schemeClr val="tx1"/>
                </a:solidFill>
              </a:rPr>
              <a:t>, UK, El, EG)</a:t>
            </a:r>
          </a:p>
          <a:p>
            <a:pPr marL="541338"/>
            <a:endParaRPr lang="fr-BE" sz="1400" b="0" dirty="0">
              <a:solidFill>
                <a:schemeClr val="tx1"/>
              </a:solidFill>
            </a:endParaRPr>
          </a:p>
          <a:p>
            <a:pPr marL="541338"/>
            <a:r>
              <a:rPr lang="fr-BE" sz="1400" dirty="0" err="1">
                <a:solidFill>
                  <a:srgbClr val="133176"/>
                </a:solidFill>
              </a:rPr>
              <a:t>Region</a:t>
            </a:r>
            <a:r>
              <a:rPr lang="fr-BE" sz="1400" dirty="0">
                <a:solidFill>
                  <a:srgbClr val="133176"/>
                </a:solidFill>
              </a:rPr>
              <a:t>:</a:t>
            </a:r>
          </a:p>
          <a:p>
            <a:pPr marL="541338"/>
            <a:r>
              <a:rPr lang="fr-BE" sz="1400" b="0" dirty="0">
                <a:solidFill>
                  <a:schemeClr val="tx1"/>
                </a:solidFill>
              </a:rPr>
              <a:t>3 – </a:t>
            </a:r>
            <a:r>
              <a:rPr lang="fr-BE" sz="1400" b="0" dirty="0" err="1">
                <a:solidFill>
                  <a:schemeClr val="tx1"/>
                </a:solidFill>
              </a:rPr>
              <a:t>Southern</a:t>
            </a:r>
            <a:r>
              <a:rPr lang="fr-BE" sz="1400" b="0" dirty="0">
                <a:solidFill>
                  <a:schemeClr val="tx1"/>
                </a:solidFill>
              </a:rPr>
              <a:t> </a:t>
            </a:r>
            <a:r>
              <a:rPr lang="en-GB" sz="1400" b="0" dirty="0">
                <a:solidFill>
                  <a:schemeClr val="tx1"/>
                </a:solidFill>
              </a:rPr>
              <a:t>Mediterranean </a:t>
            </a:r>
            <a:r>
              <a:rPr lang="fr-BE" sz="1400" b="0" dirty="0">
                <a:solidFill>
                  <a:schemeClr val="tx1"/>
                </a:solidFill>
              </a:rPr>
              <a:t>Countries</a:t>
            </a:r>
          </a:p>
        </p:txBody>
      </p:sp>
      <p:sp>
        <p:nvSpPr>
          <p:cNvPr id="10" name="TextBox 9"/>
          <p:cNvSpPr txBox="1"/>
          <p:nvPr/>
        </p:nvSpPr>
        <p:spPr>
          <a:xfrm>
            <a:off x="116463" y="4934721"/>
            <a:ext cx="9361040" cy="2554545"/>
          </a:xfrm>
          <a:prstGeom prst="rect">
            <a:avLst/>
          </a:prstGeom>
          <a:noFill/>
        </p:spPr>
        <p:txBody>
          <a:bodyPr wrap="square" rtlCol="0">
            <a:spAutoFit/>
          </a:bodyPr>
          <a:lstStyle/>
          <a:p>
            <a:pPr marL="355600"/>
            <a:r>
              <a:rPr lang="fr-BE" sz="1600" b="1" dirty="0">
                <a:solidFill>
                  <a:srgbClr val="133176"/>
                </a:solidFill>
              </a:rPr>
              <a:t>Short description</a:t>
            </a:r>
            <a:r>
              <a:rPr lang="fr-BE" sz="1600" dirty="0">
                <a:solidFill>
                  <a:srgbClr val="133176"/>
                </a:solidFill>
              </a:rPr>
              <a:t>:</a:t>
            </a:r>
          </a:p>
          <a:p>
            <a:pPr marL="355600"/>
            <a:r>
              <a:rPr lang="en-GB" sz="1600" b="0" dirty="0">
                <a:solidFill>
                  <a:srgbClr val="133176"/>
                </a:solidFill>
              </a:rPr>
              <a:t>Qualified </a:t>
            </a:r>
            <a:r>
              <a:rPr lang="en-GB" sz="1600" dirty="0">
                <a:solidFill>
                  <a:srgbClr val="133176"/>
                </a:solidFill>
              </a:rPr>
              <a:t>educators and practitioners </a:t>
            </a:r>
            <a:r>
              <a:rPr lang="en-GB" sz="1600" b="0" dirty="0">
                <a:solidFill>
                  <a:srgbClr val="133176"/>
                </a:solidFill>
              </a:rPr>
              <a:t>related to the </a:t>
            </a:r>
            <a:r>
              <a:rPr lang="en-GB" sz="1600" dirty="0">
                <a:solidFill>
                  <a:srgbClr val="133176"/>
                </a:solidFill>
              </a:rPr>
              <a:t>refugee</a:t>
            </a:r>
            <a:r>
              <a:rPr lang="en-GB" sz="1600" b="0" dirty="0">
                <a:solidFill>
                  <a:srgbClr val="133176"/>
                </a:solidFill>
              </a:rPr>
              <a:t> crisis in the Middle East region are needed to </a:t>
            </a:r>
            <a:r>
              <a:rPr lang="en-GB" sz="1600" b="1" dirty="0">
                <a:solidFill>
                  <a:srgbClr val="133176"/>
                </a:solidFill>
              </a:rPr>
              <a:t>respond to needs of children and youth affected </a:t>
            </a:r>
            <a:r>
              <a:rPr lang="en-GB" sz="1600" b="0" dirty="0">
                <a:solidFill>
                  <a:srgbClr val="133176"/>
                </a:solidFill>
              </a:rPr>
              <a:t>. The project adopts an inter/multidisciplinary, holistic and systemic approach that aims to build and strengthen the capacities of students, faculty, educators </a:t>
            </a:r>
            <a:r>
              <a:rPr lang="en-GB" sz="1600" dirty="0">
                <a:solidFill>
                  <a:srgbClr val="133176"/>
                </a:solidFill>
              </a:rPr>
              <a:t>including refugee teachers</a:t>
            </a:r>
            <a:r>
              <a:rPr lang="en-GB" sz="1600" b="0" dirty="0">
                <a:solidFill>
                  <a:srgbClr val="133176"/>
                </a:solidFill>
              </a:rPr>
              <a:t> (blended in-service teacher training program, aligning curricula,  e-tool kit, Euro-Arab Refugee Teacher Network)</a:t>
            </a:r>
            <a:endParaRPr lang="fr-BE" sz="1600" b="0" dirty="0">
              <a:solidFill>
                <a:srgbClr val="133176"/>
              </a:solidFill>
            </a:endParaRPr>
          </a:p>
          <a:p>
            <a:pPr marL="355600"/>
            <a:endParaRPr lang="fr-BE" sz="1600" dirty="0">
              <a:solidFill>
                <a:srgbClr val="133176"/>
              </a:solidFill>
            </a:endParaRPr>
          </a:p>
          <a:p>
            <a:pPr marL="355600"/>
            <a:endParaRPr lang="fr-BE" sz="1600" dirty="0">
              <a:solidFill>
                <a:srgbClr val="133176"/>
              </a:solidFill>
            </a:endParaRPr>
          </a:p>
          <a:p>
            <a:pPr marL="355600"/>
            <a:endParaRPr lang="fr-BE" sz="1600" dirty="0">
              <a:solidFill>
                <a:srgbClr val="133176"/>
              </a:solidFill>
            </a:endParaRPr>
          </a:p>
        </p:txBody>
      </p:sp>
      <p:grpSp>
        <p:nvGrpSpPr>
          <p:cNvPr id="8" name="Group 7"/>
          <p:cNvGrpSpPr/>
          <p:nvPr/>
        </p:nvGrpSpPr>
        <p:grpSpPr>
          <a:xfrm>
            <a:off x="6839240" y="2810820"/>
            <a:ext cx="333276" cy="250119"/>
            <a:chOff x="6714876" y="3067470"/>
            <a:chExt cx="675249" cy="652954"/>
          </a:xfrm>
        </p:grpSpPr>
        <p:sp>
          <p:nvSpPr>
            <p:cNvPr id="14" name="Oval 13"/>
            <p:cNvSpPr/>
            <p:nvPr/>
          </p:nvSpPr>
          <p:spPr>
            <a:xfrm>
              <a:off x="6714876" y="3067470"/>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5" name="Oval 14"/>
            <p:cNvSpPr/>
            <p:nvPr/>
          </p:nvSpPr>
          <p:spPr>
            <a:xfrm>
              <a:off x="6812893" y="33070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8" name="Group 17"/>
          <p:cNvGrpSpPr/>
          <p:nvPr/>
        </p:nvGrpSpPr>
        <p:grpSpPr>
          <a:xfrm>
            <a:off x="6209113" y="2315797"/>
            <a:ext cx="390043" cy="390156"/>
            <a:chOff x="6219540" y="3469788"/>
            <a:chExt cx="675249" cy="652954"/>
          </a:xfrm>
        </p:grpSpPr>
        <p:sp>
          <p:nvSpPr>
            <p:cNvPr id="16" name="Oval 15"/>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Oval 16"/>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9" name="Group 18"/>
          <p:cNvGrpSpPr/>
          <p:nvPr/>
        </p:nvGrpSpPr>
        <p:grpSpPr>
          <a:xfrm>
            <a:off x="6830845" y="3033221"/>
            <a:ext cx="314053" cy="273508"/>
            <a:chOff x="5884192" y="2828193"/>
            <a:chExt cx="675249" cy="652955"/>
          </a:xfrm>
        </p:grpSpPr>
        <p:sp>
          <p:nvSpPr>
            <p:cNvPr id="20" name="Oval 19"/>
            <p:cNvSpPr/>
            <p:nvPr/>
          </p:nvSpPr>
          <p:spPr>
            <a:xfrm>
              <a:off x="5884192" y="2828193"/>
              <a:ext cx="675249" cy="652955"/>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1" name="Oval 20"/>
            <p:cNvSpPr/>
            <p:nvPr/>
          </p:nvSpPr>
          <p:spPr>
            <a:xfrm>
              <a:off x="6180866" y="3154667"/>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Tree>
    <p:extLst>
      <p:ext uri="{BB962C8B-B14F-4D97-AF65-F5344CB8AC3E}">
        <p14:creationId xmlns:p14="http://schemas.microsoft.com/office/powerpoint/2010/main" val="377445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2" y="1018456"/>
            <a:ext cx="9595066" cy="648072"/>
          </a:xfrm>
        </p:spPr>
        <p:txBody>
          <a:bodyPr/>
          <a:lstStyle/>
          <a:p>
            <a:pPr marL="0" indent="0">
              <a:buNone/>
            </a:pPr>
            <a:r>
              <a:rPr lang="it-IT" sz="1600" b="1" i="0" dirty="0"/>
              <a:t>598428-EPP-1-2018-JO-CBHE-JP</a:t>
            </a:r>
            <a:r>
              <a:rPr lang="it-IT" sz="1600" b="1" dirty="0"/>
              <a:t> </a:t>
            </a:r>
          </a:p>
          <a:p>
            <a:pPr marL="0" indent="0">
              <a:buNone/>
            </a:pPr>
            <a:r>
              <a:rPr lang="it-IT" sz="1800" b="1" i="0" dirty="0"/>
              <a:t>J</a:t>
            </a:r>
            <a:r>
              <a:rPr lang="fr-BE" sz="1800" b="1" i="0" dirty="0"/>
              <a:t>OB-JO (</a:t>
            </a:r>
            <a:r>
              <a:rPr lang="fr-BE" sz="1800" b="1" i="0" dirty="0" err="1"/>
              <a:t>Promoting</a:t>
            </a:r>
            <a:r>
              <a:rPr lang="fr-BE" sz="1800" b="1" i="0" dirty="0"/>
              <a:t> </a:t>
            </a:r>
            <a:r>
              <a:rPr lang="fr-BE" sz="1800" b="1" i="0" dirty="0" err="1"/>
              <a:t>youth</a:t>
            </a:r>
            <a:r>
              <a:rPr lang="fr-BE" sz="1800" b="1" i="0" dirty="0"/>
              <a:t> </a:t>
            </a:r>
            <a:r>
              <a:rPr lang="fr-BE" sz="1800" b="1" i="0" dirty="0" err="1"/>
              <a:t>employment</a:t>
            </a:r>
            <a:r>
              <a:rPr lang="fr-BE" sz="1800" b="1" i="0" dirty="0"/>
              <a:t> in </a:t>
            </a:r>
            <a:r>
              <a:rPr lang="fr-BE" sz="1800" b="1" i="0" dirty="0" err="1"/>
              <a:t>remote</a:t>
            </a:r>
            <a:r>
              <a:rPr lang="fr-BE" sz="1800" b="1" i="0" dirty="0"/>
              <a:t> areas in Jordan)</a:t>
            </a:r>
          </a:p>
          <a:p>
            <a:pPr marL="0" indent="0">
              <a:buNone/>
            </a:pPr>
            <a:endParaRPr lang="fr-BE" sz="1800" b="1" i="0" dirty="0"/>
          </a:p>
        </p:txBody>
      </p:sp>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90967" y="1725963"/>
            <a:ext cx="5548161" cy="25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 y="1725960"/>
            <a:ext cx="5577068" cy="2520280"/>
          </a:xfrm>
          <a:prstGeom prst="rect">
            <a:avLst/>
          </a:prstGeom>
          <a:solidFill>
            <a:schemeClr val="bg1">
              <a:lumMod val="85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41338"/>
            <a:r>
              <a:rPr lang="fr-BE" sz="1400" dirty="0">
                <a:solidFill>
                  <a:srgbClr val="133176"/>
                </a:solidFill>
              </a:rPr>
              <a:t>Project </a:t>
            </a:r>
            <a:r>
              <a:rPr lang="fr-BE" sz="1400" dirty="0" err="1">
                <a:solidFill>
                  <a:srgbClr val="133176"/>
                </a:solidFill>
              </a:rPr>
              <a:t>Coordinator</a:t>
            </a:r>
            <a:r>
              <a:rPr lang="fr-BE" sz="1400" dirty="0">
                <a:solidFill>
                  <a:srgbClr val="133176"/>
                </a:solidFill>
              </a:rPr>
              <a:t>:</a:t>
            </a:r>
          </a:p>
          <a:p>
            <a:pPr marL="541338"/>
            <a:r>
              <a:rPr lang="fr-BE" sz="1400" b="0" dirty="0">
                <a:solidFill>
                  <a:schemeClr val="tx1"/>
                </a:solidFill>
              </a:rPr>
              <a:t>Jordan MUTAH UNIVERSITY LTD  (JO)</a:t>
            </a:r>
          </a:p>
          <a:p>
            <a:pPr marL="541338"/>
            <a:endParaRPr lang="fr-BE" sz="1400" dirty="0">
              <a:solidFill>
                <a:srgbClr val="133176"/>
              </a:solidFill>
            </a:endParaRPr>
          </a:p>
          <a:p>
            <a:pPr marL="541338"/>
            <a:r>
              <a:rPr lang="fr-BE" sz="1400" dirty="0" err="1">
                <a:solidFill>
                  <a:srgbClr val="133176"/>
                </a:solidFill>
              </a:rPr>
              <a:t>Participating</a:t>
            </a:r>
            <a:r>
              <a:rPr lang="fr-BE" sz="1400" dirty="0">
                <a:solidFill>
                  <a:srgbClr val="133176"/>
                </a:solidFill>
              </a:rPr>
              <a:t> countries:  </a:t>
            </a:r>
          </a:p>
          <a:p>
            <a:pPr marL="541338"/>
            <a:r>
              <a:rPr lang="fr-BE" sz="1400" b="0" dirty="0">
                <a:solidFill>
                  <a:schemeClr val="tx1"/>
                </a:solidFill>
              </a:rPr>
              <a:t>(7 JO, 2 DE, 1 PT, 1 CY)</a:t>
            </a:r>
          </a:p>
          <a:p>
            <a:pPr marL="541338"/>
            <a:endParaRPr lang="fr-BE" sz="1400" b="0" dirty="0">
              <a:solidFill>
                <a:schemeClr val="tx1"/>
              </a:solidFill>
            </a:endParaRPr>
          </a:p>
          <a:p>
            <a:pPr marL="541338"/>
            <a:r>
              <a:rPr lang="fr-BE" sz="1400" dirty="0" err="1">
                <a:solidFill>
                  <a:srgbClr val="133176"/>
                </a:solidFill>
              </a:rPr>
              <a:t>Region</a:t>
            </a:r>
            <a:r>
              <a:rPr lang="fr-BE" sz="1400" dirty="0">
                <a:solidFill>
                  <a:srgbClr val="133176"/>
                </a:solidFill>
              </a:rPr>
              <a:t>:</a:t>
            </a:r>
          </a:p>
          <a:p>
            <a:pPr marL="541338"/>
            <a:r>
              <a:rPr lang="fr-BE" sz="1400" b="0" dirty="0">
                <a:solidFill>
                  <a:schemeClr val="tx1"/>
                </a:solidFill>
              </a:rPr>
              <a:t>3 – South Med</a:t>
            </a:r>
          </a:p>
        </p:txBody>
      </p:sp>
      <p:sp>
        <p:nvSpPr>
          <p:cNvPr id="10" name="TextBox 9"/>
          <p:cNvSpPr txBox="1"/>
          <p:nvPr/>
        </p:nvSpPr>
        <p:spPr>
          <a:xfrm>
            <a:off x="77671" y="4162446"/>
            <a:ext cx="9361040" cy="2923877"/>
          </a:xfrm>
          <a:prstGeom prst="rect">
            <a:avLst/>
          </a:prstGeom>
          <a:noFill/>
        </p:spPr>
        <p:txBody>
          <a:bodyPr wrap="square" rtlCol="0">
            <a:spAutoFit/>
          </a:bodyPr>
          <a:lstStyle/>
          <a:p>
            <a:pPr marL="355600"/>
            <a:r>
              <a:rPr lang="fr-BE" sz="1600" dirty="0">
                <a:solidFill>
                  <a:srgbClr val="133176"/>
                </a:solidFill>
              </a:rPr>
              <a:t>Short description:</a:t>
            </a:r>
          </a:p>
          <a:p>
            <a:pPr marL="355600" algn="just"/>
            <a:r>
              <a:rPr lang="en-GB" sz="1400" b="0" dirty="0">
                <a:solidFill>
                  <a:schemeClr val="tx1"/>
                </a:solidFill>
              </a:rPr>
              <a:t>JOB-JO brings together Jordanian Universities mostly located in the south, the Ministry of Public Works and Housing, the Municipality of Al </a:t>
            </a:r>
            <a:r>
              <a:rPr lang="en-GB" sz="1400" b="0" dirty="0" err="1">
                <a:solidFill>
                  <a:schemeClr val="tx1"/>
                </a:solidFill>
              </a:rPr>
              <a:t>Karak</a:t>
            </a:r>
            <a:r>
              <a:rPr lang="en-GB" sz="1400" b="0" dirty="0">
                <a:solidFill>
                  <a:schemeClr val="tx1"/>
                </a:solidFill>
              </a:rPr>
              <a:t> as well as European partners. </a:t>
            </a:r>
          </a:p>
          <a:p>
            <a:pPr marL="355600" algn="just"/>
            <a:endParaRPr lang="en-GB" sz="1400" b="0" dirty="0">
              <a:solidFill>
                <a:schemeClr val="tx1"/>
              </a:solidFill>
            </a:endParaRPr>
          </a:p>
          <a:p>
            <a:pPr marL="355600" algn="just"/>
            <a:r>
              <a:rPr lang="en-GB" sz="1400" b="0" dirty="0">
                <a:solidFill>
                  <a:schemeClr val="tx1"/>
                </a:solidFill>
              </a:rPr>
              <a:t>The aim is to </a:t>
            </a:r>
            <a:r>
              <a:rPr lang="en-GB" sz="1400" b="1" u="sng" dirty="0">
                <a:solidFill>
                  <a:schemeClr val="tx1"/>
                </a:solidFill>
              </a:rPr>
              <a:t>promote youth employment</a:t>
            </a:r>
            <a:r>
              <a:rPr lang="en-GB" sz="1400" b="0" dirty="0">
                <a:solidFill>
                  <a:schemeClr val="tx1"/>
                </a:solidFill>
              </a:rPr>
              <a:t>, reduce poverty in Jordan’s remote areas and to </a:t>
            </a:r>
            <a:r>
              <a:rPr lang="en-GB" sz="1400" u="sng" dirty="0">
                <a:solidFill>
                  <a:schemeClr val="tx1"/>
                </a:solidFill>
              </a:rPr>
              <a:t>empower economic and social aspects of local communities</a:t>
            </a:r>
            <a:r>
              <a:rPr lang="en-GB" sz="1400" dirty="0">
                <a:solidFill>
                  <a:schemeClr val="tx1"/>
                </a:solidFill>
              </a:rPr>
              <a:t> </a:t>
            </a:r>
            <a:r>
              <a:rPr lang="en-GB" sz="1400" b="0" dirty="0">
                <a:solidFill>
                  <a:schemeClr val="tx1"/>
                </a:solidFill>
              </a:rPr>
              <a:t>as well as </a:t>
            </a:r>
            <a:r>
              <a:rPr lang="en-GB" sz="1400" b="0" u="sng" dirty="0">
                <a:solidFill>
                  <a:schemeClr val="tx1"/>
                </a:solidFill>
              </a:rPr>
              <a:t>to </a:t>
            </a:r>
            <a:r>
              <a:rPr lang="en-GB" sz="1400" b="1" u="sng" dirty="0">
                <a:solidFill>
                  <a:schemeClr val="tx1"/>
                </a:solidFill>
              </a:rPr>
              <a:t>provide women with more opportunities for success</a:t>
            </a:r>
            <a:r>
              <a:rPr lang="en-GB" sz="1400" b="1" dirty="0">
                <a:solidFill>
                  <a:schemeClr val="tx1"/>
                </a:solidFill>
              </a:rPr>
              <a:t>.</a:t>
            </a:r>
            <a:r>
              <a:rPr lang="en-GB" sz="1400" b="0" dirty="0">
                <a:solidFill>
                  <a:schemeClr val="tx1"/>
                </a:solidFill>
              </a:rPr>
              <a:t> </a:t>
            </a:r>
          </a:p>
          <a:p>
            <a:pPr marL="355600" algn="just"/>
            <a:endParaRPr lang="en-GB" sz="1400" b="0" dirty="0">
              <a:solidFill>
                <a:schemeClr val="tx1"/>
              </a:solidFill>
            </a:endParaRPr>
          </a:p>
          <a:p>
            <a:pPr marL="355600" algn="just"/>
            <a:r>
              <a:rPr lang="en-GB" sz="1400" b="0" dirty="0">
                <a:solidFill>
                  <a:schemeClr val="tx1"/>
                </a:solidFill>
              </a:rPr>
              <a:t>Career centres will be created with the aim of providing services in order to teach and train unemployed graduates to be requalified for more job opportunities (e.g. training courses, skills and communication workshops, support to entrepreneurships and initiatives brought by the community)</a:t>
            </a:r>
            <a:r>
              <a:rPr lang="en-US" sz="1400" b="0" dirty="0">
                <a:solidFill>
                  <a:schemeClr val="tx1"/>
                </a:solidFill>
              </a:rPr>
              <a:t>.</a:t>
            </a:r>
          </a:p>
          <a:p>
            <a:pPr marL="355600" algn="just"/>
            <a:endParaRPr lang="en-US" sz="1400" b="0" dirty="0">
              <a:solidFill>
                <a:schemeClr val="tx1"/>
              </a:solidFill>
            </a:endParaRPr>
          </a:p>
        </p:txBody>
      </p:sp>
      <p:grpSp>
        <p:nvGrpSpPr>
          <p:cNvPr id="18" name="Group 17"/>
          <p:cNvGrpSpPr/>
          <p:nvPr/>
        </p:nvGrpSpPr>
        <p:grpSpPr>
          <a:xfrm>
            <a:off x="7117907" y="2303550"/>
            <a:ext cx="331370" cy="286506"/>
            <a:chOff x="6219540" y="3469788"/>
            <a:chExt cx="675249" cy="652954"/>
          </a:xfrm>
        </p:grpSpPr>
        <p:sp>
          <p:nvSpPr>
            <p:cNvPr id="16" name="Oval 15"/>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Oval 16"/>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1" name="Group 10"/>
          <p:cNvGrpSpPr/>
          <p:nvPr/>
        </p:nvGrpSpPr>
        <p:grpSpPr>
          <a:xfrm>
            <a:off x="6844258" y="2230016"/>
            <a:ext cx="331370" cy="286506"/>
            <a:chOff x="6219540" y="3469788"/>
            <a:chExt cx="675249" cy="652954"/>
          </a:xfrm>
        </p:grpSpPr>
        <p:sp>
          <p:nvSpPr>
            <p:cNvPr id="12" name="Oval 11"/>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Oval 12"/>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14" name="Group 13"/>
          <p:cNvGrpSpPr/>
          <p:nvPr/>
        </p:nvGrpSpPr>
        <p:grpSpPr>
          <a:xfrm>
            <a:off x="6259812" y="2158771"/>
            <a:ext cx="331370" cy="286506"/>
            <a:chOff x="6219540" y="3469788"/>
            <a:chExt cx="675249" cy="652954"/>
          </a:xfrm>
        </p:grpSpPr>
        <p:sp>
          <p:nvSpPr>
            <p:cNvPr id="15" name="Oval 14"/>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9" name="Oval 18"/>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grpSp>
        <p:nvGrpSpPr>
          <p:cNvPr id="20" name="Group 19"/>
          <p:cNvGrpSpPr/>
          <p:nvPr/>
        </p:nvGrpSpPr>
        <p:grpSpPr>
          <a:xfrm>
            <a:off x="6649855" y="2015518"/>
            <a:ext cx="331370" cy="286506"/>
            <a:chOff x="6219540" y="3469788"/>
            <a:chExt cx="675249" cy="652954"/>
          </a:xfrm>
        </p:grpSpPr>
        <p:sp>
          <p:nvSpPr>
            <p:cNvPr id="21" name="Oval 20"/>
            <p:cNvSpPr/>
            <p:nvPr/>
          </p:nvSpPr>
          <p:spPr>
            <a:xfrm>
              <a:off x="6219540" y="3469788"/>
              <a:ext cx="675249" cy="652954"/>
            </a:xfrm>
            <a:prstGeom prst="ellipse">
              <a:avLst/>
            </a:prstGeom>
            <a:solidFill>
              <a:srgbClr val="3166CF">
                <a:alpha val="2902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2" name="Oval 21"/>
            <p:cNvSpPr/>
            <p:nvPr/>
          </p:nvSpPr>
          <p:spPr>
            <a:xfrm>
              <a:off x="6516217" y="3796265"/>
              <a:ext cx="81896" cy="86879"/>
            </a:xfrm>
            <a:prstGeom prst="ellipse">
              <a:avLst/>
            </a:prstGeom>
            <a:solidFill>
              <a:srgbClr val="133176">
                <a:alpha val="89804"/>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Tree>
    <p:extLst>
      <p:ext uri="{BB962C8B-B14F-4D97-AF65-F5344CB8AC3E}">
        <p14:creationId xmlns:p14="http://schemas.microsoft.com/office/powerpoint/2010/main" val="96719700"/>
      </p:ext>
    </p:extLst>
  </p:cSld>
  <p:clrMapOvr>
    <a:masterClrMapping/>
  </p:clrMapOvr>
</p:sld>
</file>

<file path=ppt/theme/theme1.xml><?xml version="1.0" encoding="utf-8"?>
<a:theme xmlns:a="http://schemas.openxmlformats.org/drawingml/2006/main" name="ERASMU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A58AFA150E14186F82329272FF7A8" ma:contentTypeVersion="3" ma:contentTypeDescription="Create a new document." ma:contentTypeScope="" ma:versionID="ae82fe2decaedfe0477810f6be5888a1">
  <xsd:schema xmlns:xsd="http://www.w3.org/2001/XMLSchema" xmlns:xs="http://www.w3.org/2001/XMLSchema" xmlns:p="http://schemas.microsoft.com/office/2006/metadata/properties" targetNamespace="http://schemas.microsoft.com/office/2006/metadata/properties" ma:root="true" ma:fieldsID="1e5db682b37e7972ee8b6ef4a5d844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018084-0CEE-434C-8915-294FC141796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62ED66A-7D25-4211-AC4D-9413F8A2E8FD}">
  <ds:schemaRefs>
    <ds:schemaRef ds:uri="http://schemas.microsoft.com/sharepoint/v3/contenttype/forms"/>
  </ds:schemaRefs>
</ds:datastoreItem>
</file>

<file path=customXml/itemProps3.xml><?xml version="1.0" encoding="utf-8"?>
<ds:datastoreItem xmlns:ds="http://schemas.openxmlformats.org/officeDocument/2006/customXml" ds:itemID="{90AAB589-4F5A-49C1-99C1-EC7A58714B40}">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ERASMUS+ template</Template>
  <TotalTime>9367</TotalTime>
  <Words>6122</Words>
  <Application>Microsoft Office PowerPoint</Application>
  <PresentationFormat>A4 Paper (210x297 mm)</PresentationFormat>
  <Paragraphs>663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Courier New</vt:lpstr>
      <vt:lpstr>Tahoma</vt:lpstr>
      <vt:lpstr>Times New Roman</vt:lpstr>
      <vt:lpstr>Verdana</vt:lpstr>
      <vt:lpstr>Verdana Bold</vt:lpstr>
      <vt:lpstr>Wingdings</vt:lpstr>
      <vt:lpstr>ERASMUS+ template</vt:lpstr>
      <vt:lpstr>PowerPoint Presentation</vt:lpstr>
      <vt:lpstr>PRESENTATION CONTENT</vt:lpstr>
      <vt:lpstr>PowerPoint Presentation</vt:lpstr>
      <vt:lpstr>CBHE 2018 - Thematic coverage</vt:lpstr>
      <vt:lpstr>CBHE 2018: 1248 Organisations (1693 participations) involved in 147 Projects</vt:lpstr>
      <vt:lpstr>CBHE 2018 : Behind the figures </vt:lpstr>
      <vt:lpstr>PowerPoint Presentation</vt:lpstr>
      <vt:lpstr>PowerPoint Presentation</vt:lpstr>
      <vt:lpstr>PowerPoint Presentation</vt:lpstr>
      <vt:lpstr>PowerPoint Presentation</vt:lpstr>
      <vt:lpstr>PowerPoint Presentation</vt:lpstr>
      <vt:lpstr>4 generations of CBHE projects</vt:lpstr>
      <vt:lpstr>Your partners : Accompanying your CBHE project</vt:lpstr>
      <vt:lpstr>THE CBHE TEAM AT EACEA</vt:lpstr>
      <vt:lpstr>CBHE Rules and Regulations</vt:lpstr>
      <vt:lpstr>PowerPoint Presentation</vt:lpstr>
      <vt:lpstr>Grant Agreement – Legal Provisions</vt:lpstr>
      <vt:lpstr>PARTNER COUNTRY PARTNERS</vt:lpstr>
      <vt:lpstr>Your Grant Application</vt:lpstr>
      <vt:lpstr>BEFORE ASKING FOR AN AMENDMENT</vt:lpstr>
      <vt:lpstr>YOUR PARTNERSHIP AGREEMENT (Art. I.10.5)</vt:lpstr>
      <vt:lpstr>PowerPoint Presentation</vt:lpstr>
      <vt:lpstr>DISSEMINATION  / PUBLICITY</vt:lpstr>
      <vt:lpstr>VISIBILITY RULES </vt:lpstr>
      <vt:lpstr>DISSEMINATION  OBLIGATIONS (Art. I.10.8)</vt:lpstr>
      <vt:lpstr>PENALTIES </vt:lpstr>
      <vt:lpstr>Here they are again!</vt:lpstr>
      <vt:lpstr>EACEA MONITORING and SUPPORT</vt:lpstr>
      <vt:lpstr>Your project will be monitored…</vt:lpstr>
      <vt:lpstr>EACEA FIELD MONITORING</vt:lpstr>
      <vt:lpstr>PowerPoint Presentation</vt:lpstr>
      <vt:lpstr> QUESTION NOT ANSWERED?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Training</dc:title>
  <dc:creator>\s-eaceap</dc:creator>
  <cp:lastModifiedBy>XXX Laptop</cp:lastModifiedBy>
  <cp:revision>665</cp:revision>
  <cp:lastPrinted>2019-01-27T17:50:33Z</cp:lastPrinted>
  <dcterms:created xsi:type="dcterms:W3CDTF">2014-09-18T08:25:49Z</dcterms:created>
  <dcterms:modified xsi:type="dcterms:W3CDTF">2022-04-12T09:56:23Z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Format">
    <vt:lpwstr>PPT Document</vt:lpwstr>
  </property>
  <property fmtid="{D5CDD505-2E9C-101B-9397-08002B2CF9AE}" pid="4" name="Supplier">
    <vt:lpwstr/>
  </property>
  <property fmtid="{D5CDD505-2E9C-101B-9397-08002B2CF9AE}" pid="5" name="_Contributor">
    <vt:lpwstr/>
  </property>
  <property fmtid="{D5CDD505-2E9C-101B-9397-08002B2CF9AE}" pid="6" name="Link To Folder">
    <vt:lpwstr>, </vt:lpwstr>
  </property>
  <property fmtid="{D5CDD505-2E9C-101B-9397-08002B2CF9AE}" pid="7" name="edomec">
    <vt:lpwstr>10.02.04.82      IT Sector</vt:lpwstr>
  </property>
  <property fmtid="{D5CDD505-2E9C-101B-9397-08002B2CF9AE}" pid="8" name="docID">
    <vt:lpwstr/>
  </property>
  <property fmtid="{D5CDD505-2E9C-101B-9397-08002B2CF9AE}" pid="9" name="_ResourceType">
    <vt:lpwstr/>
  </property>
  <property fmtid="{D5CDD505-2E9C-101B-9397-08002B2CF9AE}" pid="10" name="Subject">
    <vt:lpwstr/>
  </property>
  <property fmtid="{D5CDD505-2E9C-101B-9397-08002B2CF9AE}" pid="11" name="Keywords">
    <vt:lpwstr/>
  </property>
  <property fmtid="{D5CDD505-2E9C-101B-9397-08002B2CF9AE}" pid="12" name="_Author">
    <vt:lpwstr>sladdch</vt:lpwstr>
  </property>
  <property fmtid="{D5CDD505-2E9C-101B-9397-08002B2CF9AE}" pid="13" name="_Category">
    <vt:lpwstr/>
  </property>
  <property fmtid="{D5CDD505-2E9C-101B-9397-08002B2CF9AE}" pid="14" name="Slides">
    <vt:lpwstr>107</vt:lpwstr>
  </property>
  <property fmtid="{D5CDD505-2E9C-101B-9397-08002B2CF9AE}" pid="15" name="Categories">
    <vt:lpwstr/>
  </property>
  <property fmtid="{D5CDD505-2E9C-101B-9397-08002B2CF9AE}" pid="16" name="Approval Level">
    <vt:lpwstr/>
  </property>
  <property fmtid="{D5CDD505-2E9C-101B-9397-08002B2CF9AE}" pid="17" name="_Comments">
    <vt:lpwstr/>
  </property>
  <property fmtid="{D5CDD505-2E9C-101B-9397-08002B2CF9AE}" pid="18" name="Assigned To">
    <vt:lpwstr/>
  </property>
  <property fmtid="{D5CDD505-2E9C-101B-9397-08002B2CF9AE}" pid="19" name="URL">
    <vt:lpwstr/>
  </property>
  <property fmtid="{D5CDD505-2E9C-101B-9397-08002B2CF9AE}" pid="20" name="Language">
    <vt:lpwstr/>
  </property>
  <property fmtid="{D5CDD505-2E9C-101B-9397-08002B2CF9AE}" pid="21" name="ContentTypeId">
    <vt:lpwstr>0x010100AECA58AFA150E14186F82329272FF7A8</vt:lpwstr>
  </property>
</Properties>
</file>